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activeX/activeX6.bin" ContentType="application/vnd.ms-office.activeX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ustom.xml" ContentType="application/vnd.openxmlformats-officedocument.custom-properties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activeX/activeX2.bin" ContentType="application/vnd.ms-office.activeX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activeX/activeX7.xml" ContentType="application/vnd.ms-office.activeX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activeX/activeX5.xml" ContentType="application/vnd.ms-office.activeX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activeX/activeX3.xml" ContentType="application/vnd.ms-office.activeX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activeX/activeX7.bin" ContentType="application/vnd.ms-office.activeX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activeX/activeX5.bin" ContentType="application/vnd.ms-office.activeX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3.bin" ContentType="application/vnd.ms-office.activeX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activeX/activeX1.bin" ContentType="application/vnd.ms-office.activeX"/>
  <Override PartName="/ppt/activeX/activeX6.xml" ContentType="application/vnd.ms-office.activeX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activeX/activeX4.bin" ContentType="application/vnd.ms-office.activeX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46"/>
  </p:notesMasterIdLst>
  <p:handoutMasterIdLst>
    <p:handoutMasterId r:id="rId47"/>
  </p:handoutMasterIdLst>
  <p:sldIdLst>
    <p:sldId id="661" r:id="rId5"/>
    <p:sldId id="591" r:id="rId6"/>
    <p:sldId id="513" r:id="rId7"/>
    <p:sldId id="515" r:id="rId8"/>
    <p:sldId id="659" r:id="rId9"/>
    <p:sldId id="524" r:id="rId10"/>
    <p:sldId id="660" r:id="rId11"/>
    <p:sldId id="561" r:id="rId12"/>
    <p:sldId id="599" r:id="rId13"/>
    <p:sldId id="600" r:id="rId14"/>
    <p:sldId id="602" r:id="rId15"/>
    <p:sldId id="603" r:id="rId16"/>
    <p:sldId id="658" r:id="rId17"/>
    <p:sldId id="604" r:id="rId18"/>
    <p:sldId id="605" r:id="rId19"/>
    <p:sldId id="631" r:id="rId20"/>
    <p:sldId id="606" r:id="rId21"/>
    <p:sldId id="607" r:id="rId22"/>
    <p:sldId id="533" r:id="rId23"/>
    <p:sldId id="583" r:id="rId24"/>
    <p:sldId id="611" r:id="rId25"/>
    <p:sldId id="612" r:id="rId26"/>
    <p:sldId id="609" r:id="rId27"/>
    <p:sldId id="610" r:id="rId28"/>
    <p:sldId id="657" r:id="rId29"/>
    <p:sldId id="617" r:id="rId30"/>
    <p:sldId id="618" r:id="rId31"/>
    <p:sldId id="619" r:id="rId32"/>
    <p:sldId id="630" r:id="rId33"/>
    <p:sldId id="632" r:id="rId34"/>
    <p:sldId id="562" r:id="rId35"/>
    <p:sldId id="585" r:id="rId36"/>
    <p:sldId id="587" r:id="rId37"/>
    <p:sldId id="589" r:id="rId38"/>
    <p:sldId id="568" r:id="rId39"/>
    <p:sldId id="567" r:id="rId40"/>
    <p:sldId id="593" r:id="rId41"/>
    <p:sldId id="594" r:id="rId42"/>
    <p:sldId id="595" r:id="rId43"/>
    <p:sldId id="596" r:id="rId44"/>
    <p:sldId id="590" r:id="rId45"/>
  </p:sldIdLst>
  <p:sldSz cx="9144000" cy="6858000" type="letter"/>
  <p:notesSz cx="6735763" cy="986948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0000"/>
    <a:srgbClr val="00FF00"/>
    <a:srgbClr val="0000CC"/>
    <a:srgbClr val="777777"/>
    <a:srgbClr val="969696"/>
    <a:srgbClr val="0033CC"/>
    <a:srgbClr val="33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69" autoAdjust="0"/>
    <p:restoredTop sz="94615" autoAdjust="0"/>
  </p:normalViewPr>
  <p:slideViewPr>
    <p:cSldViewPr snapToGrid="0">
      <p:cViewPr varScale="1">
        <p:scale>
          <a:sx n="95" d="100"/>
          <a:sy n="95" d="100"/>
        </p:scale>
        <p:origin x="-438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0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80F91AC5-F578-4CD7-B12E-941C878363F5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6350" y="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82650" y="766763"/>
            <a:ext cx="4972050" cy="3729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935538"/>
            <a:ext cx="5445125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pPr>
              <a:defRPr/>
            </a:pPr>
            <a:fld id="{11B981CD-417C-4A95-A913-0C3CD22DC302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Palatino Linotype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CCA82-ACC6-460C-A534-A541025E6049}" type="slidenum">
              <a:rPr lang="en-US" altLang="en-US" smtClean="0"/>
              <a:pPr/>
              <a:t>1</a:t>
            </a:fld>
            <a:endParaRPr lang="en-US" alt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B8A3C0-DADC-43DF-8005-8F31D018318A}" type="slidenum">
              <a:rPr lang="en-US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52227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196ACB4-DFB4-429E-ACA1-BEF21A10D051}" type="slidenum">
              <a:rPr lang="en-US" altLang="en-US" sz="1200"/>
              <a:pPr algn="r"/>
              <a:t>10</a:t>
            </a:fld>
            <a:endParaRPr lang="en-US" altLang="en-US" sz="1200"/>
          </a:p>
        </p:txBody>
      </p:sp>
      <p:sp>
        <p:nvSpPr>
          <p:cNvPr id="522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522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693BF-CD41-4890-9590-73209E7E8910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738C027-5205-496F-BB86-9411D7924BE2}" type="slidenum">
              <a:rPr lang="en-US" altLang="en-US" sz="1200"/>
              <a:pPr algn="r"/>
              <a:t>11</a:t>
            </a:fld>
            <a:endParaRPr lang="en-US" altLang="en-US" sz="1200"/>
          </a:p>
        </p:txBody>
      </p:sp>
      <p:sp>
        <p:nvSpPr>
          <p:cNvPr id="532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532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7D72C1-2098-4506-B869-EF70737587ED}" type="slidenum">
              <a:rPr lang="en-US" altLang="en-US" smtClean="0"/>
              <a:pPr/>
              <a:t>12</a:t>
            </a:fld>
            <a:endParaRPr lang="en-US" altLang="en-US" smtClean="0"/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BCA272-35C7-436E-BAF7-A355C8AF4C72}" type="slidenum">
              <a:rPr lang="en-US" altLang="en-US" sz="1200"/>
              <a:pPr algn="r"/>
              <a:t>12</a:t>
            </a:fld>
            <a:endParaRPr lang="en-US" altLang="en-U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3C10CE-3961-43A1-913A-5B2A94C41FFC}" type="slidenum">
              <a:rPr lang="en-US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434D0-055B-4F20-8B34-2ED1FF5BAC81}" type="slidenum">
              <a:rPr lang="en-US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F3E735-1A07-4FAD-A36F-BF2CDF6A1671}" type="slidenum">
              <a:rPr lang="en-US" altLang="en-US" sz="1200"/>
              <a:pPr algn="r"/>
              <a:t>14</a:t>
            </a:fld>
            <a:endParaRPr lang="en-US" altLang="en-US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325650-FCC6-410B-99F4-877799936EE5}" type="slidenum">
              <a:rPr lang="en-US" altLang="en-US" smtClean="0"/>
              <a:pPr/>
              <a:t>15</a:t>
            </a:fld>
            <a:endParaRPr lang="en-US" altLang="en-US" smtClean="0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833F6D7-532B-4D3C-B1EB-18E9F2244124}" type="slidenum">
              <a:rPr lang="en-US" altLang="en-US" sz="1200"/>
              <a:pPr algn="r"/>
              <a:t>15</a:t>
            </a:fld>
            <a:endParaRPr lang="en-US" altLang="en-US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AE9C01-D721-452A-A021-1CFFE8B825BE}" type="slidenum">
              <a:rPr lang="en-US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58371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77B506E-4F05-4251-B607-BB9DED602813}" type="slidenum">
              <a:rPr lang="en-US" altLang="en-US" sz="1200"/>
              <a:pPr algn="r"/>
              <a:t>16</a:t>
            </a:fld>
            <a:endParaRPr lang="en-US" altLang="en-US" sz="1200"/>
          </a:p>
        </p:txBody>
      </p:sp>
      <p:sp>
        <p:nvSpPr>
          <p:cNvPr id="58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583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8C36E0-99A3-4C85-BD5D-BE1A3CC80ACC}" type="slidenum">
              <a:rPr lang="en-US" altLang="en-US" smtClean="0"/>
              <a:pPr/>
              <a:t>17</a:t>
            </a:fld>
            <a:endParaRPr lang="en-US" altLang="en-US" smtClean="0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D2B7DBF-519E-40CF-A235-3BBDDDD171E3}" type="slidenum">
              <a:rPr lang="en-US" altLang="en-US" sz="1200"/>
              <a:pPr algn="r"/>
              <a:t>17</a:t>
            </a:fld>
            <a:endParaRPr lang="en-US" altLang="en-US" sz="1200"/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593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308542-E418-47EB-BA6A-4697E2056BE3}" type="slidenum">
              <a:rPr lang="en-US" altLang="en-US" smtClean="0"/>
              <a:pPr/>
              <a:t>18</a:t>
            </a:fld>
            <a:endParaRPr lang="en-US" altLang="en-US" smtClean="0"/>
          </a:p>
        </p:txBody>
      </p:sp>
      <p:sp>
        <p:nvSpPr>
          <p:cNvPr id="60419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2890AA3-3CA5-40A6-AD58-2A4F68E901AB}" type="slidenum">
              <a:rPr lang="en-US" altLang="en-US" sz="1200"/>
              <a:pPr algn="r"/>
              <a:t>18</a:t>
            </a:fld>
            <a:endParaRPr lang="en-US" altLang="en-US" sz="1200"/>
          </a:p>
        </p:txBody>
      </p:sp>
      <p:sp>
        <p:nvSpPr>
          <p:cNvPr id="604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604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FE3BC6-785B-49AA-A9AD-6D6E9362D574}" type="slidenum">
              <a:rPr lang="en-US" altLang="en-US" smtClean="0"/>
              <a:pPr/>
              <a:t>19</a:t>
            </a:fld>
            <a:endParaRPr lang="en-US" altLang="en-US" smtClean="0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0A6142CF-B10B-4BE3-ADA4-2E0013F768B1}" type="slidenum">
              <a:rPr lang="en-US" altLang="en-US" sz="1300"/>
              <a:pPr algn="r" defTabSz="966788"/>
              <a:t>19</a:t>
            </a:fld>
            <a:endParaRPr lang="en-US" altLang="en-US" sz="1300"/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9050D6-65A8-475C-9F92-BC3A1BE55062}" type="slidenum">
              <a:rPr lang="en-US" altLang="en-US" smtClean="0"/>
              <a:pPr/>
              <a:t>2</a:t>
            </a:fld>
            <a:endParaRPr lang="en-US" altLang="en-US" smtClean="0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16350" y="9323388"/>
            <a:ext cx="2919413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600"/>
            <a:fld id="{DCEBF5BB-10EE-45EF-9784-F38EFFB1CFE2}" type="slidenum">
              <a:rPr lang="en-US" altLang="en-US" sz="1300"/>
              <a:pPr algn="r" defTabSz="990600"/>
              <a:t>2</a:t>
            </a:fld>
            <a:endParaRPr lang="en-US" altLang="en-US" sz="1300"/>
          </a:p>
        </p:txBody>
      </p:sp>
      <p:sp>
        <p:nvSpPr>
          <p:cNvPr id="450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8875" cy="3727450"/>
          </a:xfrm>
          <a:ln/>
        </p:spPr>
      </p:sp>
      <p:sp>
        <p:nvSpPr>
          <p:cNvPr id="450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9048" tIns="49524" rIns="99048" bIns="49524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5282A7-C9B2-40C6-8F3A-EB91F87C576A}" type="slidenum">
              <a:rPr lang="en-US" altLang="en-US" smtClean="0"/>
              <a:pPr/>
              <a:t>20</a:t>
            </a:fld>
            <a:endParaRPr lang="en-US" alt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535F65-1C87-46AE-9499-2B75E9574C02}" type="slidenum">
              <a:rPr lang="en-US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931FAC0-FCDB-4638-8CF8-413DE1DAB9BE}" type="slidenum">
              <a:rPr lang="en-US" altLang="en-US" sz="1200"/>
              <a:pPr algn="r"/>
              <a:t>21</a:t>
            </a:fld>
            <a:endParaRPr lang="en-US" altLang="en-US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FCC881-7524-4D33-8EAA-F384F811D2AE}" type="slidenum">
              <a:rPr lang="en-US" altLang="en-US" smtClean="0"/>
              <a:pPr/>
              <a:t>22</a:t>
            </a:fld>
            <a:endParaRPr lang="en-US" altLang="en-US" smtClean="0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C4C0B4D-FB6C-4680-A3FF-C1AF24F14CFF}" type="slidenum">
              <a:rPr lang="en-US" altLang="en-US" sz="1200"/>
              <a:pPr algn="r"/>
              <a:t>22</a:t>
            </a:fld>
            <a:endParaRPr lang="en-US" altLang="en-US" sz="120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E308CA-B898-4EC7-8507-7D2CCBEF370C}" type="slidenum">
              <a:rPr lang="en-US" altLang="en-US" smtClean="0"/>
              <a:pPr/>
              <a:t>23</a:t>
            </a:fld>
            <a:endParaRPr lang="en-US" altLang="en-US" smtClean="0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BBAFD6B-06F4-419C-9BEE-D47CF1B66E8F}" type="slidenum">
              <a:rPr lang="en-US" altLang="en-US" sz="1200"/>
              <a:pPr algn="r"/>
              <a:t>23</a:t>
            </a:fld>
            <a:endParaRPr lang="en-US" altLang="en-US" sz="1200"/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C12FA-F3AA-40E8-A2C5-9A7D04CF26C3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  <p:sp>
        <p:nvSpPr>
          <p:cNvPr id="66563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4CB9672-D32F-44B4-8CF6-AC7D9C1D7B98}" type="slidenum">
              <a:rPr lang="en-US" altLang="en-US" sz="1200"/>
              <a:pPr algn="r"/>
              <a:t>24</a:t>
            </a:fld>
            <a:endParaRPr lang="en-US" altLang="en-US" sz="1200"/>
          </a:p>
        </p:txBody>
      </p:sp>
      <p:sp>
        <p:nvSpPr>
          <p:cNvPr id="66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665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524A6A-6B8F-49CD-9D0A-5BF925374062}" type="slidenum">
              <a:rPr lang="en-US" altLang="en-US" smtClean="0"/>
              <a:pPr/>
              <a:t>25</a:t>
            </a:fld>
            <a:endParaRPr lang="en-US" altLang="en-US" smtClean="0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242E530-64D3-48BD-8A4C-FD76959FDFA5}" type="slidenum">
              <a:rPr lang="en-US" altLang="en-US" sz="1200"/>
              <a:pPr algn="r"/>
              <a:t>25</a:t>
            </a:fld>
            <a:endParaRPr lang="en-US" altLang="en-US" sz="1200"/>
          </a:p>
        </p:txBody>
      </p:sp>
      <p:sp>
        <p:nvSpPr>
          <p:cNvPr id="67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675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F02C1F-C07A-4000-A046-0060E7E332FA}" type="slidenum">
              <a:rPr lang="en-US" altLang="en-US" smtClean="0"/>
              <a:pPr/>
              <a:t>26</a:t>
            </a:fld>
            <a:endParaRPr lang="en-US" altLang="en-US" smtClean="0"/>
          </a:p>
        </p:txBody>
      </p:sp>
      <p:sp>
        <p:nvSpPr>
          <p:cNvPr id="68611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A02F545-AE4C-4736-B59D-DA81D5296F20}" type="slidenum">
              <a:rPr lang="en-US" altLang="en-US" sz="1200"/>
              <a:pPr algn="r"/>
              <a:t>26</a:t>
            </a:fld>
            <a:endParaRPr lang="en-US" altLang="en-US" sz="1200"/>
          </a:p>
        </p:txBody>
      </p:sp>
      <p:sp>
        <p:nvSpPr>
          <p:cNvPr id="686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686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7898B4-7C17-4FDA-95E9-FFB2A3D7EF8E}" type="slidenum">
              <a:rPr lang="en-US" altLang="en-US" smtClean="0"/>
              <a:pPr/>
              <a:t>27</a:t>
            </a:fld>
            <a:endParaRPr lang="en-US" altLang="en-US" smtClean="0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9F0F5B1-2BA9-4C93-B336-72E71CBE057A}" type="slidenum">
              <a:rPr lang="en-US" altLang="en-US" sz="1200"/>
              <a:pPr algn="r"/>
              <a:t>27</a:t>
            </a:fld>
            <a:endParaRPr lang="en-US" altLang="en-US" sz="1200"/>
          </a:p>
        </p:txBody>
      </p:sp>
      <p:sp>
        <p:nvSpPr>
          <p:cNvPr id="696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69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899C5-EB25-451A-99C4-1FEB3711E1BD}" type="slidenum">
              <a:rPr lang="en-US" altLang="en-US" smtClean="0"/>
              <a:pPr/>
              <a:t>28</a:t>
            </a:fld>
            <a:endParaRPr lang="en-US" alt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EE2935-BFF3-4BB2-9D92-56F8C014508D}" type="slidenum">
              <a:rPr lang="en-US" altLang="en-US" smtClean="0"/>
              <a:pPr/>
              <a:t>29</a:t>
            </a:fld>
            <a:endParaRPr lang="en-US" altLang="en-US" smtClean="0"/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9F5F709-96F8-4512-8638-E24C56BAC459}" type="slidenum">
              <a:rPr lang="en-US" altLang="en-US" sz="1200"/>
              <a:pPr algn="r"/>
              <a:t>29</a:t>
            </a:fld>
            <a:endParaRPr lang="en-US" altLang="en-US" sz="1200"/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86DC5C-9EAB-431A-A701-3327FEF5F61B}" type="slidenum">
              <a:rPr lang="en-US" altLang="en-US" smtClean="0"/>
              <a:pPr/>
              <a:t>3</a:t>
            </a:fld>
            <a:endParaRPr lang="en-US" alt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B417B5-FD0B-470C-B303-F6FE76C799FF}" type="slidenum">
              <a:rPr lang="en-US" altLang="en-US" smtClean="0"/>
              <a:pPr/>
              <a:t>30</a:t>
            </a:fld>
            <a:endParaRPr lang="en-US" altLang="en-US" smtClean="0"/>
          </a:p>
        </p:txBody>
      </p:sp>
      <p:sp>
        <p:nvSpPr>
          <p:cNvPr id="72707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D995DD-A7F2-4129-AF1D-81D58AC3E4B3}" type="slidenum">
              <a:rPr lang="en-US" altLang="en-US" sz="1200"/>
              <a:pPr algn="r"/>
              <a:t>30</a:t>
            </a:fld>
            <a:endParaRPr lang="en-US" altLang="en-US" sz="1200"/>
          </a:p>
        </p:txBody>
      </p:sp>
      <p:sp>
        <p:nvSpPr>
          <p:cNvPr id="727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4238" y="768350"/>
            <a:ext cx="4967287" cy="3727450"/>
          </a:xfrm>
          <a:ln/>
        </p:spPr>
      </p:sp>
      <p:sp>
        <p:nvSpPr>
          <p:cNvPr id="7270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3100" y="4935538"/>
            <a:ext cx="5445125" cy="4165600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2CA9F7-1340-484D-B60C-CE9AC1624A1A}" type="slidenum">
              <a:rPr lang="en-US" altLang="en-US" smtClean="0"/>
              <a:pPr/>
              <a:t>31</a:t>
            </a:fld>
            <a:endParaRPr lang="en-US" altLang="en-US" smtClean="0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6AF9D9FE-3719-460B-BE1D-019E540D5887}" type="slidenum">
              <a:rPr lang="en-US" altLang="en-US" sz="1300"/>
              <a:pPr algn="r" defTabSz="966788"/>
              <a:t>31</a:t>
            </a:fld>
            <a:endParaRPr lang="en-US" altLang="en-US" sz="1300"/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6B0F03-95BF-4617-AD6E-25194D69A626}" type="slidenum">
              <a:rPr lang="en-US" altLang="en-US" smtClean="0"/>
              <a:pPr/>
              <a:t>32</a:t>
            </a:fld>
            <a:endParaRPr lang="en-US" alt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9B282-DD02-49DC-AD51-5C8C07821B66}" type="slidenum">
              <a:rPr lang="en-US" altLang="en-US" smtClean="0"/>
              <a:pPr/>
              <a:t>33</a:t>
            </a:fld>
            <a:endParaRPr lang="en-US" altLang="en-US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10CC36-C660-46B9-9238-3758D7859129}" type="slidenum">
              <a:rPr lang="en-US" altLang="en-US" smtClean="0"/>
              <a:pPr/>
              <a:t>34</a:t>
            </a:fld>
            <a:endParaRPr lang="en-US" alt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342107-3985-4229-8052-DA34D94E00DE}" type="slidenum">
              <a:rPr lang="en-US" altLang="en-US" smtClean="0"/>
              <a:pPr/>
              <a:t>35</a:t>
            </a:fld>
            <a:endParaRPr lang="en-US" alt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4DC7C5-4169-4AFE-8150-D96FD33B1AD7}" type="slidenum">
              <a:rPr lang="en-US" altLang="en-US" smtClean="0"/>
              <a:pPr/>
              <a:t>36</a:t>
            </a:fld>
            <a:endParaRPr lang="en-US" alt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340618-AF29-448B-A2EF-878929D22721}" type="slidenum">
              <a:rPr lang="en-US" altLang="en-US" smtClean="0"/>
              <a:pPr/>
              <a:t>37</a:t>
            </a:fld>
            <a:endParaRPr lang="en-US" alt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2ACA7-5B3A-412F-A72B-38C9B4773036}" type="slidenum">
              <a:rPr lang="en-US" altLang="en-US" smtClean="0"/>
              <a:pPr/>
              <a:t>38</a:t>
            </a:fld>
            <a:endParaRPr lang="en-US" alt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C31EE-54BC-45E7-A3F4-FF5AA0F02390}" type="slidenum">
              <a:rPr lang="en-US" altLang="en-US" smtClean="0"/>
              <a:pPr/>
              <a:t>39</a:t>
            </a:fld>
            <a:endParaRPr lang="en-US" altLang="en-US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497CB3-514B-4CF1-B5DF-E3A63FC11D7F}" type="slidenum">
              <a:rPr lang="en-US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38D0B9-A71E-43F2-84F4-B56A2FD78EAD}" type="slidenum">
              <a:rPr lang="en-US" altLang="en-US" smtClean="0"/>
              <a:pPr/>
              <a:t>40</a:t>
            </a:fld>
            <a:endParaRPr lang="en-US" altLang="en-US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267266-A888-481E-962E-D2F800F6A69C}" type="slidenum">
              <a:rPr lang="en-US" altLang="en-US" smtClean="0"/>
              <a:pPr/>
              <a:t>41</a:t>
            </a:fld>
            <a:endParaRPr lang="en-US" altLang="en-US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27C-CE76-417F-8486-481BB44835A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12F3BC-1BD6-4EE9-ADD3-B986DE79005E}" type="slidenum">
              <a:rPr lang="en-US" altLang="en-US" smtClean="0"/>
              <a:pPr/>
              <a:t>6</a:t>
            </a:fld>
            <a:endParaRPr lang="en-US" altLang="en-US" smtClean="0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61" tIns="48331" rIns="96661" bIns="48331" anchor="b"/>
          <a:lstStyle/>
          <a:p>
            <a:pPr algn="r" defTabSz="966788"/>
            <a:fld id="{582F2EFF-AB89-4584-9333-494F17835AF3}" type="slidenum">
              <a:rPr lang="en-US" altLang="en-US" sz="1300"/>
              <a:pPr algn="r" defTabSz="966788"/>
              <a:t>6</a:t>
            </a:fld>
            <a:endParaRPr lang="en-US" altLang="en-US" sz="1300"/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6F27C-CE76-417F-8486-481BB44835A9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4E6F6B-F681-42AC-AF22-D586F59C73BC}" type="slidenum">
              <a:rPr lang="en-US" altLang="en-US" smtClean="0"/>
              <a:pPr/>
              <a:t>8</a:t>
            </a:fld>
            <a:endParaRPr lang="en-US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CA77EF-464C-4AD5-B8C0-2639EEBEFB08}" type="slidenum">
              <a:rPr lang="en-US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16350" y="9321800"/>
            <a:ext cx="291941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35045D6-F55C-4652-A300-A7F69A34A181}" type="slidenum">
              <a:rPr lang="en-US" altLang="en-US" sz="1200"/>
              <a:pPr algn="r"/>
              <a:t>9</a:t>
            </a:fld>
            <a:endParaRPr lang="en-US" altLang="en-US" sz="1200"/>
          </a:p>
        </p:txBody>
      </p:sp>
      <p:sp>
        <p:nvSpPr>
          <p:cNvPr id="512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0113" y="739775"/>
            <a:ext cx="4935537" cy="3702050"/>
          </a:xfrm>
          <a:ln/>
        </p:spPr>
      </p:sp>
      <p:sp>
        <p:nvSpPr>
          <p:cNvPr id="512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7888"/>
            <a:ext cx="4938713" cy="4441825"/>
          </a:xfrm>
          <a:noFill/>
          <a:ln/>
        </p:spPr>
        <p:txBody>
          <a:bodyPr lIns="91440" tIns="45720" rIns="91440" bIns="45720"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24613" y="130175"/>
            <a:ext cx="2085975" cy="5673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6688" y="130175"/>
            <a:ext cx="6105525" cy="5673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688" y="130175"/>
            <a:ext cx="7826375" cy="6762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57225" y="1287463"/>
            <a:ext cx="7853363" cy="4516437"/>
          </a:xfrm>
        </p:spPr>
        <p:txBody>
          <a:bodyPr/>
          <a:lstStyle/>
          <a:p>
            <a:pPr lvl="0"/>
            <a:endParaRPr lang="en-GB" noProof="0" smtClean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19139" y="1187450"/>
            <a:ext cx="3768725" cy="1748171"/>
          </a:xfrm>
        </p:spPr>
        <p:txBody>
          <a:bodyPr/>
          <a:lstStyle>
            <a:lvl1pPr>
              <a:buClr>
                <a:schemeClr val="tx2"/>
              </a:buClr>
              <a:buNone/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2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187450"/>
            <a:ext cx="3770312" cy="1711238"/>
          </a:xfrm>
        </p:spPr>
        <p:txBody>
          <a:bodyPr/>
          <a:lstStyle>
            <a:lvl1pPr>
              <a:buClr>
                <a:schemeClr val="tx2"/>
              </a:buClr>
              <a:buNone/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lang="en-US" sz="1200" dirty="0" smtClean="0">
                <a:solidFill>
                  <a:schemeClr val="tx1"/>
                </a:solidFill>
                <a:latin typeface="Arial" charset="0"/>
                <a:cs typeface="+mn-cs"/>
              </a:defRPr>
            </a:lvl4pPr>
            <a:lvl5pPr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defRPr lang="en-US" sz="1200" dirty="0">
                <a:solidFill>
                  <a:schemeClr val="tx1"/>
                </a:solidFill>
                <a:latin typeface="Arial" charset="0"/>
                <a:cs typeface="+mn-c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19139" y="358727"/>
            <a:ext cx="7691437" cy="43088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Line 8"/>
          <p:cNvSpPr>
            <a:spLocks noChangeShapeType="1"/>
          </p:cNvSpPr>
          <p:nvPr userDrawn="1"/>
        </p:nvSpPr>
        <p:spPr bwMode="auto">
          <a:xfrm>
            <a:off x="3177" y="1036003"/>
            <a:ext cx="914082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56665" y="1"/>
            <a:ext cx="287337" cy="685641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7225" y="1287463"/>
            <a:ext cx="3849688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9313" y="1287463"/>
            <a:ext cx="3851275" cy="4516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274638"/>
            <a:ext cx="772363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13"/>
          <p:cNvSpPr>
            <a:spLocks noChangeArrowheads="1"/>
          </p:cNvSpPr>
          <p:nvPr/>
        </p:nvSpPr>
        <p:spPr bwMode="auto">
          <a:xfrm>
            <a:off x="0" y="0"/>
            <a:ext cx="9144000" cy="1384300"/>
          </a:xfrm>
          <a:prstGeom prst="rect">
            <a:avLst/>
          </a:prstGeom>
          <a:gradFill rotWithShape="0">
            <a:gsLst>
              <a:gs pos="0">
                <a:srgbClr val="CCCCCC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altLang="en-US" sz="2400">
              <a:solidFill>
                <a:srgbClr val="CCCCCC"/>
              </a:solidFill>
            </a:endParaRPr>
          </a:p>
        </p:txBody>
      </p:sp>
      <p:sp>
        <p:nvSpPr>
          <p:cNvPr id="6148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950976" y="130175"/>
            <a:ext cx="7546848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6149" name="Rectangle 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225" y="1287463"/>
            <a:ext cx="7853363" cy="451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77" name="Line 53"/>
          <p:cNvSpPr>
            <a:spLocks noChangeShapeType="1"/>
          </p:cNvSpPr>
          <p:nvPr userDrawn="1"/>
        </p:nvSpPr>
        <p:spPr bwMode="auto">
          <a:xfrm>
            <a:off x="0" y="6477000"/>
            <a:ext cx="9144000" cy="0"/>
          </a:xfrm>
          <a:prstGeom prst="line">
            <a:avLst/>
          </a:prstGeom>
          <a:noFill/>
          <a:ln w="9525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pic>
        <p:nvPicPr>
          <p:cNvPr id="6154" name="Picture 12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9106" y="187897"/>
            <a:ext cx="534479" cy="534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4"/>
          <p:cNvSpPr>
            <a:spLocks noChangeArrowheads="1"/>
          </p:cNvSpPr>
          <p:nvPr userDrawn="1"/>
        </p:nvSpPr>
        <p:spPr bwMode="auto">
          <a:xfrm>
            <a:off x="8856665" y="1"/>
            <a:ext cx="287909" cy="6870062"/>
          </a:xfrm>
          <a:prstGeom prst="rect">
            <a:avLst/>
          </a:prstGeom>
          <a:solidFill>
            <a:srgbClr val="E35F0B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40" name="Picture 39" descr="ecutec4-novissim.png"/>
          <p:cNvPicPr>
            <a:picLocks noChangeAspect="1"/>
          </p:cNvPicPr>
          <p:nvPr userDrawn="1"/>
        </p:nvPicPr>
        <p:blipFill>
          <a:blip r:embed="rId16" cstate="print"/>
          <a:srcRect r="59526" b="19119"/>
          <a:stretch>
            <a:fillRect/>
          </a:stretch>
        </p:blipFill>
        <p:spPr>
          <a:xfrm>
            <a:off x="76200" y="6516000"/>
            <a:ext cx="1964266" cy="309530"/>
          </a:xfrm>
          <a:prstGeom prst="rect">
            <a:avLst/>
          </a:prstGeom>
        </p:spPr>
      </p:pic>
      <p:sp>
        <p:nvSpPr>
          <p:cNvPr id="41" name="Text Box 51"/>
          <p:cNvSpPr txBox="1">
            <a:spLocks noChangeArrowheads="1"/>
          </p:cNvSpPr>
          <p:nvPr userDrawn="1"/>
        </p:nvSpPr>
        <p:spPr bwMode="auto">
          <a:xfrm>
            <a:off x="4876800" y="6612523"/>
            <a:ext cx="3962400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000" b="0" dirty="0">
                <a:latin typeface="Arial" charset="0"/>
              </a:rPr>
              <a:t>Proprietary and Confidential Information </a:t>
            </a:r>
            <a:r>
              <a:rPr lang="en-US" sz="1000" b="0" dirty="0" smtClean="0">
                <a:latin typeface="Arial" charset="0"/>
              </a:rPr>
              <a:t>of </a:t>
            </a:r>
            <a:r>
              <a:rPr kumimoji="0" 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© 2011 ECUTEC</a:t>
            </a:r>
            <a:r>
              <a:rPr lang="en-US" sz="1000" dirty="0" smtClean="0">
                <a:latin typeface="Arial" charset="0"/>
              </a:rPr>
              <a:t> </a:t>
            </a:r>
            <a:endParaRPr lang="en-US" sz="1000" dirty="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fade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rgbClr val="0000CC"/>
        </a:buClr>
        <a:buChar char="-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rgbClr val="0000CC"/>
        </a:buClr>
        <a:buChar char="-"/>
        <a:defRPr sz="22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0"/>
        </a:spcBef>
        <a:spcAft>
          <a:spcPct val="0"/>
        </a:spcAft>
        <a:buClr>
          <a:srgbClr val="0000CC"/>
        </a:buClr>
        <a:buChar char="•"/>
        <a:defRPr sz="2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7.vml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gif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2.v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36000"/>
          </a:blip>
          <a:srcRect l="12532" t="69502" r="7195" b="24109"/>
          <a:stretch>
            <a:fillRect/>
          </a:stretch>
        </p:blipFill>
        <p:spPr bwMode="auto">
          <a:xfrm>
            <a:off x="294912" y="1955083"/>
            <a:ext cx="4278185" cy="272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9" descr="Y:\Tools\New Logo ECUTEC &amp; Sweco\Logos\old\Logo 2010 for Sweco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765" y="1352517"/>
            <a:ext cx="3182074" cy="5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sdfasdf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6939" y="2336349"/>
            <a:ext cx="5190570" cy="3607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207991"/>
            <a:ext cx="7810887" cy="676275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Introduzione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sistema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Ecutec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Ultrafine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Bild0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46800" y="1339850"/>
            <a:ext cx="2413000" cy="3216275"/>
          </a:xfrm>
          <a:noFill/>
        </p:spPr>
      </p:pic>
      <p:pic>
        <p:nvPicPr>
          <p:cNvPr id="14340" name="Picture 13" descr="clear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19825" y="2232025"/>
            <a:ext cx="55181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IMG_0078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489249" y="4527745"/>
            <a:ext cx="1778000" cy="1395413"/>
          </a:xfrm>
          <a:noFill/>
        </p:spPr>
      </p:pic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596900" y="1443038"/>
            <a:ext cx="5722938" cy="408727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40000"/>
              </a:spcAft>
              <a:buClr>
                <a:srgbClr val="0000CC"/>
              </a:buClr>
              <a:buFontTx/>
              <a:buChar char="•"/>
            </a:pPr>
            <a:endParaRPr lang="de-DE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Clr>
                <a:srgbClr val="0000CC"/>
              </a:buClr>
              <a:buFont typeface="Wingdings" pitchFamily="2" charset="2"/>
              <a:buChar char="Ø"/>
            </a:pPr>
            <a:r>
              <a:rPr lang="de-DE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Turboclassificatore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Clr>
                <a:srgbClr val="0000CC"/>
              </a:buClr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Per  </a:t>
            </a:r>
            <a:r>
              <a:rPr lang="en-AU" sz="2200" dirty="0" err="1" smtClean="0">
                <a:latin typeface="Univers" pitchFamily="34" charset="0"/>
              </a:rPr>
              <a:t>minerali</a:t>
            </a:r>
            <a:r>
              <a:rPr lang="en-AU" sz="2200" dirty="0" smtClean="0">
                <a:latin typeface="Univers" pitchFamily="34" charset="0"/>
              </a:rPr>
              <a:t>, </a:t>
            </a:r>
            <a:r>
              <a:rPr lang="en-AU" sz="2200" dirty="0" err="1" smtClean="0">
                <a:latin typeface="Univers" pitchFamily="34" charset="0"/>
              </a:rPr>
              <a:t>prodotti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chimici</a:t>
            </a:r>
            <a:r>
              <a:rPr lang="en-AU" sz="2200" dirty="0">
                <a:latin typeface="Univers" pitchFamily="34" charset="0"/>
              </a:rPr>
              <a:t/>
            </a:r>
            <a:br>
              <a:rPr lang="en-AU" sz="2200" dirty="0">
                <a:latin typeface="Univers" pitchFamily="34" charset="0"/>
              </a:rPr>
            </a:br>
            <a:r>
              <a:rPr lang="en-AU" sz="2200" dirty="0">
                <a:latin typeface="Univers" pitchFamily="34" charset="0"/>
              </a:rPr>
              <a:t>    </a:t>
            </a:r>
            <a:r>
              <a:rPr lang="en-AU" sz="2200" dirty="0" smtClean="0">
                <a:latin typeface="Univers" pitchFamily="34" charset="0"/>
              </a:rPr>
              <a:t>e  </a:t>
            </a:r>
            <a:r>
              <a:rPr lang="en-AU" sz="2200" dirty="0" err="1" smtClean="0">
                <a:latin typeface="Univers" pitchFamily="34" charset="0"/>
              </a:rPr>
              <a:t>abrasivi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Clr>
                <a:srgbClr val="0000CC"/>
              </a:buClr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“</a:t>
            </a:r>
            <a:r>
              <a:rPr lang="en-AU" sz="2200" dirty="0" err="1" smtClean="0">
                <a:latin typeface="Univers" pitchFamily="34" charset="0"/>
              </a:rPr>
              <a:t>Tagli</a:t>
            </a:r>
            <a:r>
              <a:rPr lang="en-AU" sz="2200" dirty="0" smtClean="0">
                <a:latin typeface="Univers" pitchFamily="34" charset="0"/>
              </a:rPr>
              <a:t>”  </a:t>
            </a:r>
            <a:r>
              <a:rPr lang="en-AU" sz="2200" dirty="0" err="1" smtClean="0">
                <a:latin typeface="Univers" pitchFamily="34" charset="0"/>
              </a:rPr>
              <a:t>da</a:t>
            </a:r>
            <a:r>
              <a:rPr lang="en-AU" sz="2200" dirty="0" smtClean="0">
                <a:latin typeface="Univers" pitchFamily="34" charset="0"/>
              </a:rPr>
              <a:t> d</a:t>
            </a:r>
            <a:r>
              <a:rPr lang="en-AU" sz="2200" baseline="-25000" dirty="0" smtClean="0">
                <a:latin typeface="Univers" pitchFamily="34" charset="0"/>
              </a:rPr>
              <a:t>98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>
                <a:latin typeface="Univers" pitchFamily="34" charset="0"/>
              </a:rPr>
              <a:t>≤ 150 µm </a:t>
            </a:r>
            <a:r>
              <a:rPr lang="en-AU" sz="2200" dirty="0" smtClean="0">
                <a:latin typeface="Univers" pitchFamily="34" charset="0"/>
              </a:rPr>
              <a:t> a  </a:t>
            </a:r>
            <a:r>
              <a:rPr lang="en-AU" sz="2200" dirty="0">
                <a:latin typeface="Univers" pitchFamily="34" charset="0"/>
              </a:rPr>
              <a:t>6 µm</a:t>
            </a:r>
          </a:p>
          <a:p>
            <a:pPr>
              <a:spcAft>
                <a:spcPct val="40000"/>
              </a:spcAft>
              <a:buClr>
                <a:srgbClr val="0000CC"/>
              </a:buClr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Produttività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da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s-ES" sz="2200" dirty="0" smtClean="0">
                <a:latin typeface="Univers" pitchFamily="34" charset="0"/>
              </a:rPr>
              <a:t> </a:t>
            </a:r>
            <a:r>
              <a:rPr lang="es-ES" sz="2200" dirty="0">
                <a:latin typeface="Univers" pitchFamily="34" charset="0"/>
              </a:rPr>
              <a:t>4 </a:t>
            </a:r>
            <a:r>
              <a:rPr lang="es-ES" sz="2200" dirty="0" smtClean="0">
                <a:latin typeface="Univers" pitchFamily="34" charset="0"/>
              </a:rPr>
              <a:t>a </a:t>
            </a:r>
            <a:r>
              <a:rPr lang="es-ES" sz="2200" dirty="0">
                <a:latin typeface="Univers" pitchFamily="34" charset="0"/>
              </a:rPr>
              <a:t>50 t/h</a:t>
            </a:r>
          </a:p>
          <a:p>
            <a:pPr>
              <a:spcAft>
                <a:spcPct val="40000"/>
              </a:spcAft>
              <a:buClr>
                <a:srgbClr val="0000CC"/>
              </a:buClr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Referenze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ovunque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nel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mondo</a:t>
            </a:r>
            <a:r>
              <a:rPr lang="en-AU" sz="2200" dirty="0" smtClean="0">
                <a:latin typeface="Univers" pitchFamily="34" charset="0"/>
              </a:rPr>
              <a:t> e </a:t>
            </a:r>
            <a:r>
              <a:rPr lang="en-AU" sz="2200" dirty="0" err="1" smtClean="0">
                <a:latin typeface="Univers" pitchFamily="34" charset="0"/>
              </a:rPr>
              <a:t>molte</a:t>
            </a:r>
            <a:endParaRPr lang="en-AU" sz="2200" dirty="0" smtClean="0">
              <a:latin typeface="Univers" pitchFamily="34" charset="0"/>
            </a:endParaRPr>
          </a:p>
          <a:p>
            <a:pPr>
              <a:spcAft>
                <a:spcPct val="40000"/>
              </a:spcAft>
              <a:buClr>
                <a:srgbClr val="0000CC"/>
              </a:buClr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 smtClean="0">
                <a:latin typeface="Univers" pitchFamily="34" charset="0"/>
              </a:rPr>
              <a:t>anche</a:t>
            </a:r>
            <a:r>
              <a:rPr lang="en-AU" sz="2200" dirty="0" smtClean="0">
                <a:latin typeface="Univers" pitchFamily="34" charset="0"/>
              </a:rPr>
              <a:t> in Italia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Clr>
                <a:srgbClr val="0000CC"/>
              </a:buClr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Rotore</a:t>
            </a:r>
            <a:r>
              <a:rPr lang="en-AU" sz="2200" dirty="0" smtClean="0">
                <a:latin typeface="Univers" pitchFamily="34" charset="0"/>
              </a:rPr>
              <a:t> con pale in </a:t>
            </a:r>
            <a:r>
              <a:rPr lang="en-AU" sz="2200" dirty="0" err="1" smtClean="0">
                <a:latin typeface="Univers" pitchFamily="34" charset="0"/>
              </a:rPr>
              <a:t>ceramica</a:t>
            </a:r>
            <a:endParaRPr lang="en-AU" sz="2200" dirty="0">
              <a:latin typeface="Univers" pitchFamily="34" charset="0"/>
            </a:endParaRPr>
          </a:p>
        </p:txBody>
      </p:sp>
      <p:pic>
        <p:nvPicPr>
          <p:cNvPr id="14343" name="Picture 34" descr="ALPHA 200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99000" y="1127125"/>
            <a:ext cx="1204913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ALPHA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7" descr="a_Rectan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6675" y="1722438"/>
            <a:ext cx="157163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8" descr="a_Rectangle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7150" y="2027238"/>
            <a:ext cx="161925" cy="8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9" descr="a_Rectangle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6675" y="2308225"/>
            <a:ext cx="166688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Rectangle 10"/>
          <p:cNvSpPr>
            <a:spLocks noChangeArrowheads="1"/>
          </p:cNvSpPr>
          <p:nvPr/>
        </p:nvSpPr>
        <p:spPr bwMode="auto">
          <a:xfrm>
            <a:off x="6705600" y="1595438"/>
            <a:ext cx="203646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Ingresso</a:t>
            </a:r>
            <a:r>
              <a:rPr lang="de-DE" sz="1600" dirty="0" smtClean="0">
                <a:latin typeface="Arial" charset="0"/>
              </a:rPr>
              <a:t> materiale</a:t>
            </a:r>
            <a:endParaRPr lang="de-DE" sz="1600" dirty="0">
              <a:latin typeface="Arial" charset="0"/>
            </a:endParaRPr>
          </a:p>
        </p:txBody>
      </p:sp>
      <p:sp>
        <p:nvSpPr>
          <p:cNvPr id="2056" name="Rectangle 11"/>
          <p:cNvSpPr>
            <a:spLocks noChangeArrowheads="1"/>
          </p:cNvSpPr>
          <p:nvPr/>
        </p:nvSpPr>
        <p:spPr bwMode="auto">
          <a:xfrm>
            <a:off x="6705600" y="1884363"/>
            <a:ext cx="7649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Rifiuto</a:t>
            </a:r>
            <a:endParaRPr lang="de-DE" sz="1600" dirty="0">
              <a:latin typeface="Arial" charset="0"/>
            </a:endParaRPr>
          </a:p>
        </p:txBody>
      </p:sp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6705600" y="21717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600" dirty="0" smtClean="0">
                <a:latin typeface="Arial" charset="0"/>
              </a:rPr>
              <a:t>Fine</a:t>
            </a:r>
            <a:r>
              <a:rPr lang="de-DE" sz="1800" dirty="0" smtClean="0">
                <a:latin typeface="Arial" charset="0"/>
              </a:rPr>
              <a:t> </a:t>
            </a:r>
            <a:endParaRPr lang="de-DE" sz="1800" dirty="0">
              <a:latin typeface="Arial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NEA</a:t>
            </a:r>
          </a:p>
        </p:txBody>
      </p:sp>
    </p:spTree>
    <p:controls>
      <p:control spid="2050" name="ShockwaveFlash2" r:id="rId2" imgW="3844568" imgH="4079428"/>
    </p:controls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301005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705600" y="1119963"/>
            <a:ext cx="1727313" cy="1735950"/>
          </a:xfrm>
          <a:noFill/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412750" y="1684511"/>
            <a:ext cx="5349875" cy="4222694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de-DE" sz="2200" dirty="0">
                <a:latin typeface="Univers" pitchFamily="34" charset="0"/>
              </a:rPr>
              <a:t> </a:t>
            </a:r>
            <a:r>
              <a:rPr lang="de-DE" sz="2200" dirty="0" smtClean="0">
                <a:latin typeface="Univers" pitchFamily="34" charset="0"/>
              </a:rPr>
              <a:t>Turbo</a:t>
            </a:r>
            <a:r>
              <a:rPr lang="en-AU" sz="2200" dirty="0" err="1" smtClean="0">
                <a:latin typeface="Univers" pitchFamily="34" charset="0"/>
              </a:rPr>
              <a:t>classificatore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Per </a:t>
            </a:r>
            <a:r>
              <a:rPr lang="en-AU" sz="2200" dirty="0" err="1" smtClean="0">
                <a:latin typeface="Univers" pitchFamily="34" charset="0"/>
              </a:rPr>
              <a:t>minerali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abrasivi</a:t>
            </a:r>
            <a:r>
              <a:rPr lang="en-AU" sz="2200" dirty="0" smtClean="0">
                <a:latin typeface="Univers" pitchFamily="34" charset="0"/>
              </a:rPr>
              <a:t> , </a:t>
            </a:r>
            <a:r>
              <a:rPr lang="en-AU" sz="2200" dirty="0" err="1" smtClean="0">
                <a:latin typeface="Univers" pitchFamily="34" charset="0"/>
              </a:rPr>
              <a:t>prodotti</a:t>
            </a:r>
            <a:r>
              <a:rPr lang="en-AU" sz="2200" dirty="0" smtClean="0">
                <a:latin typeface="Univers" pitchFamily="34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 smtClean="0">
                <a:latin typeface="Univers" pitchFamily="34" charset="0"/>
              </a:rPr>
              <a:t>alimentari</a:t>
            </a:r>
            <a:r>
              <a:rPr lang="en-AU" sz="2200" dirty="0" smtClean="0">
                <a:latin typeface="Univers" pitchFamily="34" charset="0"/>
              </a:rPr>
              <a:t>, </a:t>
            </a:r>
            <a:r>
              <a:rPr lang="en-AU" sz="2200" dirty="0" err="1" smtClean="0">
                <a:latin typeface="Univers" pitchFamily="34" charset="0"/>
              </a:rPr>
              <a:t>farmmaceutici</a:t>
            </a:r>
            <a:r>
              <a:rPr lang="en-AU" sz="2200" dirty="0" smtClean="0">
                <a:latin typeface="Univers" pitchFamily="34" charset="0"/>
              </a:rPr>
              <a:t>, </a:t>
            </a:r>
            <a:r>
              <a:rPr lang="en-AU" sz="2200" dirty="0" err="1" smtClean="0">
                <a:latin typeface="Univers" pitchFamily="34" charset="0"/>
              </a:rPr>
              <a:t>chimici</a:t>
            </a:r>
            <a:r>
              <a:rPr lang="en-AU" sz="2200" dirty="0" smtClean="0">
                <a:latin typeface="Univers" pitchFamily="34" charset="0"/>
              </a:rPr>
              <a:t>.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 smtClean="0">
                <a:latin typeface="Univers" pitchFamily="34" charset="0"/>
              </a:rPr>
              <a:t>“</a:t>
            </a:r>
            <a:r>
              <a:rPr lang="en-AU" sz="2200" dirty="0" err="1" smtClean="0">
                <a:latin typeface="Univers" pitchFamily="34" charset="0"/>
              </a:rPr>
              <a:t>Tagli</a:t>
            </a:r>
            <a:r>
              <a:rPr lang="en-AU" sz="2200" dirty="0" smtClean="0">
                <a:latin typeface="Univers" pitchFamily="34" charset="0"/>
              </a:rPr>
              <a:t>”  </a:t>
            </a:r>
            <a:r>
              <a:rPr lang="en-AU" sz="2200" dirty="0" err="1" smtClean="0">
                <a:latin typeface="Univers" pitchFamily="34" charset="0"/>
              </a:rPr>
              <a:t>da</a:t>
            </a:r>
            <a:r>
              <a:rPr lang="en-AU" sz="2200" dirty="0" smtClean="0">
                <a:latin typeface="Univers" pitchFamily="34" charset="0"/>
              </a:rPr>
              <a:t>  </a:t>
            </a:r>
            <a:r>
              <a:rPr lang="en-AU" sz="2200" dirty="0">
                <a:latin typeface="Univers" pitchFamily="34" charset="0"/>
              </a:rPr>
              <a:t>d</a:t>
            </a:r>
            <a:r>
              <a:rPr lang="en-AU" sz="2200" baseline="-25000" dirty="0">
                <a:latin typeface="Univers" pitchFamily="34" charset="0"/>
              </a:rPr>
              <a:t>98</a:t>
            </a:r>
            <a:r>
              <a:rPr lang="en-AU" sz="2200" dirty="0">
                <a:latin typeface="Univers" pitchFamily="34" charset="0"/>
              </a:rPr>
              <a:t> ≤ 5 µm </a:t>
            </a:r>
            <a:r>
              <a:rPr lang="en-AU" sz="2200" dirty="0" smtClean="0">
                <a:latin typeface="Univers" pitchFamily="34" charset="0"/>
              </a:rPr>
              <a:t> a  </a:t>
            </a:r>
            <a:r>
              <a:rPr lang="en-AU" sz="2200" dirty="0">
                <a:latin typeface="Univers" pitchFamily="34" charset="0"/>
              </a:rPr>
              <a:t>50 µm</a:t>
            </a: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Produttività</a:t>
            </a:r>
            <a:r>
              <a:rPr lang="en-AU" sz="2200" dirty="0" smtClean="0">
                <a:latin typeface="Univers" pitchFamily="34" charset="0"/>
              </a:rPr>
              <a:t>  </a:t>
            </a:r>
            <a:r>
              <a:rPr lang="en-AU" sz="2200" dirty="0" err="1" smtClean="0">
                <a:latin typeface="Univers" pitchFamily="34" charset="0"/>
              </a:rPr>
              <a:t>da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>
                <a:latin typeface="Univers" pitchFamily="34" charset="0"/>
              </a:rPr>
              <a:t>0,36 t/h </a:t>
            </a:r>
            <a:r>
              <a:rPr lang="en-AU" sz="2200" dirty="0" smtClean="0">
                <a:latin typeface="Univers" pitchFamily="34" charset="0"/>
              </a:rPr>
              <a:t>a </a:t>
            </a:r>
            <a:r>
              <a:rPr lang="en-AU" sz="2200" dirty="0">
                <a:latin typeface="Univers" pitchFamily="34" charset="0"/>
              </a:rPr>
              <a:t>24 t/h</a:t>
            </a: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Realizzazione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anche</a:t>
            </a:r>
            <a:r>
              <a:rPr lang="en-AU" sz="2200" dirty="0" smtClean="0">
                <a:latin typeface="Univers" pitchFamily="34" charset="0"/>
              </a:rPr>
              <a:t> in </a:t>
            </a:r>
            <a:r>
              <a:rPr lang="en-AU" sz="2200" dirty="0" err="1" smtClean="0">
                <a:latin typeface="Univers" pitchFamily="34" charset="0"/>
              </a:rPr>
              <a:t>acciaio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inox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Rotore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integralmente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ceramico</a:t>
            </a:r>
            <a:r>
              <a:rPr lang="en-AU" sz="2200" dirty="0" smtClean="0">
                <a:latin typeface="Univers" pitchFamily="34" charset="0"/>
              </a:rPr>
              <a:t> per</a:t>
            </a:r>
          </a:p>
          <a:p>
            <a:pPr>
              <a:spcAft>
                <a:spcPct val="40000"/>
              </a:spcAft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 smtClean="0">
                <a:latin typeface="Univers" pitchFamily="34" charset="0"/>
              </a:rPr>
              <a:t>prodotti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abrasivi</a:t>
            </a:r>
            <a:endParaRPr lang="en-AU" sz="2200" dirty="0" smtClean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endParaRPr lang="en-AU" sz="2200" dirty="0">
              <a:latin typeface="Univers" pitchFamily="34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 flipV="1">
            <a:off x="3349625" y="1560513"/>
            <a:ext cx="1995488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 sz="2400"/>
          </a:p>
        </p:txBody>
      </p:sp>
      <p:pic>
        <p:nvPicPr>
          <p:cNvPr id="15368" name="Picture 8" descr="clear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6763" y="1514475"/>
            <a:ext cx="698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9" descr="clear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6150" y="1514475"/>
            <a:ext cx="698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3" descr="clear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45238" y="1785938"/>
            <a:ext cx="69850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5" descr="clear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48175" y="1514475"/>
            <a:ext cx="3492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6" descr="clearpixe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9150" y="1514475"/>
            <a:ext cx="69850" cy="6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NEA Series</a:t>
            </a:r>
          </a:p>
        </p:txBody>
      </p:sp>
      <p:pic>
        <p:nvPicPr>
          <p:cNvPr id="14" name="Picture 13" descr="xDSC_265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4565" y="3065930"/>
            <a:ext cx="1740913" cy="297015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1938" y="1042988"/>
            <a:ext cx="8281561" cy="2997200"/>
          </a:xfrm>
        </p:spPr>
        <p:txBody>
          <a:bodyPr/>
          <a:lstStyle/>
          <a:p>
            <a:pPr indent="0" eaLnBrk="1" hangingPunct="1">
              <a:lnSpc>
                <a:spcPct val="90000"/>
              </a:lnSpc>
              <a:spcBef>
                <a:spcPct val="0"/>
              </a:spcBef>
              <a:spcAft>
                <a:spcPct val="40000"/>
              </a:spcAft>
              <a:buNone/>
            </a:pPr>
            <a:r>
              <a:rPr lang="en-US" sz="2000" dirty="0" err="1" smtClean="0"/>
              <a:t>Costruire</a:t>
            </a:r>
            <a:r>
              <a:rPr lang="en-US" sz="2000" dirty="0" smtClean="0"/>
              <a:t> </a:t>
            </a:r>
            <a:r>
              <a:rPr lang="en-US" sz="2000" dirty="0" err="1" smtClean="0"/>
              <a:t>rotori</a:t>
            </a:r>
            <a:r>
              <a:rPr lang="en-US" sz="2000" dirty="0" smtClean="0"/>
              <a:t> </a:t>
            </a:r>
            <a:r>
              <a:rPr lang="en-US" sz="2000" dirty="0" err="1" smtClean="0"/>
              <a:t>sufficientemente</a:t>
            </a:r>
            <a:r>
              <a:rPr lang="en-US" sz="2000" dirty="0" smtClean="0"/>
              <a:t> </a:t>
            </a:r>
            <a:r>
              <a:rPr lang="en-US" sz="2000" dirty="0" err="1" smtClean="0"/>
              <a:t>larghi</a:t>
            </a:r>
            <a:r>
              <a:rPr lang="en-US" sz="2000" dirty="0" smtClean="0"/>
              <a:t>, </a:t>
            </a:r>
            <a:r>
              <a:rPr lang="en-US" sz="2000" dirty="0" err="1" smtClean="0"/>
              <a:t>sufficientemente</a:t>
            </a:r>
            <a:r>
              <a:rPr lang="en-US" sz="2000" dirty="0" smtClean="0"/>
              <a:t> </a:t>
            </a:r>
            <a:r>
              <a:rPr lang="en-US" sz="2000" dirty="0" err="1" smtClean="0"/>
              <a:t>veloci</a:t>
            </a:r>
            <a:r>
              <a:rPr lang="en-US" sz="2000" dirty="0" smtClean="0"/>
              <a:t>, e di </a:t>
            </a:r>
            <a:r>
              <a:rPr lang="en-US" sz="2000" dirty="0" err="1" smtClean="0"/>
              <a:t>durata</a:t>
            </a:r>
            <a:r>
              <a:rPr lang="en-US" sz="2000" dirty="0" smtClean="0"/>
              <a:t> </a:t>
            </a:r>
            <a:r>
              <a:rPr lang="en-US" sz="2000" dirty="0" err="1" smtClean="0"/>
              <a:t>accettabile</a:t>
            </a:r>
            <a:r>
              <a:rPr lang="en-US" sz="2000" dirty="0" smtClean="0"/>
              <a:t> per </a:t>
            </a:r>
            <a:r>
              <a:rPr lang="en-US" sz="2000" dirty="0" err="1" smtClean="0"/>
              <a:t>soddisfare</a:t>
            </a:r>
            <a:r>
              <a:rPr lang="en-US" sz="2000" dirty="0" smtClean="0"/>
              <a:t> le </a:t>
            </a:r>
            <a:r>
              <a:rPr lang="en-US" sz="2000" dirty="0" err="1" smtClean="0"/>
              <a:t>specifiche</a:t>
            </a:r>
            <a:r>
              <a:rPr lang="en-US" sz="2000" dirty="0" smtClean="0"/>
              <a:t> </a:t>
            </a:r>
            <a:r>
              <a:rPr lang="en-US" sz="2000" dirty="0" err="1" smtClean="0"/>
              <a:t>dell’industria</a:t>
            </a:r>
            <a:r>
              <a:rPr lang="en-US" sz="2000" dirty="0" smtClean="0"/>
              <a:t>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minerali</a:t>
            </a:r>
            <a:r>
              <a:rPr lang="en-US" sz="2000" dirty="0" smtClean="0"/>
              <a:t> </a:t>
            </a:r>
            <a:r>
              <a:rPr lang="en-US" sz="2000" dirty="0" err="1" smtClean="0"/>
              <a:t>richiede</a:t>
            </a:r>
            <a:r>
              <a:rPr lang="en-US" sz="2000" dirty="0" smtClean="0"/>
              <a:t> </a:t>
            </a:r>
            <a:r>
              <a:rPr lang="en-US" sz="2000" dirty="0" err="1" smtClean="0"/>
              <a:t>l’applicazione</a:t>
            </a:r>
            <a:r>
              <a:rPr lang="en-US" sz="2000" dirty="0" smtClean="0"/>
              <a:t> di: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000" dirty="0" smtClean="0"/>
              <a:t>FEA (</a:t>
            </a:r>
            <a:r>
              <a:rPr lang="en-US" sz="2000" dirty="0" err="1" smtClean="0"/>
              <a:t>Analisi</a:t>
            </a:r>
            <a:r>
              <a:rPr lang="en-US" sz="2000" dirty="0" smtClean="0"/>
              <a:t> </a:t>
            </a:r>
            <a:r>
              <a:rPr lang="en-US" sz="2000" dirty="0" err="1" smtClean="0"/>
              <a:t>degli</a:t>
            </a:r>
            <a:r>
              <a:rPr lang="en-US" sz="2000" dirty="0" smtClean="0"/>
              <a:t> </a:t>
            </a:r>
            <a:r>
              <a:rPr lang="en-US" sz="2000" dirty="0" err="1" smtClean="0"/>
              <a:t>elementi</a:t>
            </a:r>
            <a:r>
              <a:rPr lang="en-US" sz="2000" dirty="0" smtClean="0"/>
              <a:t> </a:t>
            </a:r>
            <a:r>
              <a:rPr lang="en-US" sz="2000" dirty="0" err="1" smtClean="0"/>
              <a:t>finiti</a:t>
            </a:r>
            <a:r>
              <a:rPr lang="en-US" sz="2000" dirty="0" smtClean="0"/>
              <a:t>)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000" dirty="0" smtClean="0"/>
              <a:t>CFD (</a:t>
            </a:r>
            <a:r>
              <a:rPr lang="en-US" sz="2000" dirty="0" err="1" smtClean="0"/>
              <a:t>Digitalizzazione</a:t>
            </a:r>
            <a:r>
              <a:rPr lang="en-US" sz="2000" dirty="0" smtClean="0"/>
              <a:t> </a:t>
            </a:r>
            <a:r>
              <a:rPr lang="en-US" sz="2000" dirty="0" err="1" smtClean="0"/>
              <a:t>della</a:t>
            </a:r>
            <a:r>
              <a:rPr lang="en-US" sz="2000" dirty="0" smtClean="0"/>
              <a:t> </a:t>
            </a:r>
            <a:r>
              <a:rPr lang="en-US" sz="2000" dirty="0" err="1" smtClean="0"/>
              <a:t>dinamica</a:t>
            </a:r>
            <a:r>
              <a:rPr lang="en-US" sz="2000" dirty="0" smtClean="0"/>
              <a:t> </a:t>
            </a:r>
            <a:r>
              <a:rPr lang="en-US" sz="2000" dirty="0" err="1" smtClean="0"/>
              <a:t>dei</a:t>
            </a:r>
            <a:r>
              <a:rPr lang="en-US" sz="2000" dirty="0" smtClean="0"/>
              <a:t> </a:t>
            </a:r>
            <a:r>
              <a:rPr lang="en-US" sz="2000" dirty="0" err="1" smtClean="0"/>
              <a:t>fluidi</a:t>
            </a:r>
            <a:r>
              <a:rPr lang="en-US" sz="2000" dirty="0" smtClean="0"/>
              <a:t>)</a:t>
            </a:r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000" dirty="0" err="1" smtClean="0"/>
              <a:t>Tecnologia</a:t>
            </a:r>
            <a:r>
              <a:rPr lang="en-US" sz="2000" dirty="0" smtClean="0"/>
              <a:t> </a:t>
            </a:r>
            <a:r>
              <a:rPr lang="en-US" sz="2000" dirty="0" err="1" smtClean="0"/>
              <a:t>costruttiva</a:t>
            </a:r>
            <a:r>
              <a:rPr lang="en-US" sz="2000" dirty="0" smtClean="0"/>
              <a:t> </a:t>
            </a:r>
            <a:r>
              <a:rPr lang="en-US" sz="2000" dirty="0" err="1" smtClean="0"/>
              <a:t>avanzata</a:t>
            </a:r>
            <a:endParaRPr lang="en-US" sz="2000" dirty="0" smtClean="0"/>
          </a:p>
          <a:p>
            <a:pPr lvl="1" eaLnBrk="1" hangingPunct="1"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000" dirty="0" err="1" smtClean="0"/>
              <a:t>Esperienza</a:t>
            </a:r>
            <a:endParaRPr lang="en-US" sz="2000" dirty="0" smtClean="0"/>
          </a:p>
        </p:txBody>
      </p:sp>
      <p:pic>
        <p:nvPicPr>
          <p:cNvPr id="16388" name="Picture 4" descr="NEA2005 English_Página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18" y="3589773"/>
            <a:ext cx="18954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69013" y="1931988"/>
            <a:ext cx="2795587" cy="450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 descr="1101ECUTEC-BEAR-FREE-ROT-MODE-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075" t="6644" r="21112" b="21445"/>
          <a:stretch>
            <a:fillRect/>
          </a:stretch>
        </p:blipFill>
        <p:spPr bwMode="auto">
          <a:xfrm>
            <a:off x="4254500" y="3775075"/>
            <a:ext cx="2576513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Ceramic Roto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6913" y="4322763"/>
            <a:ext cx="2073275" cy="211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Classificatori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ad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alte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prestazioni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7" descr="a_Rectan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50013" y="1566863"/>
            <a:ext cx="3333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8" descr="a_Rectangle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50013" y="1854200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9" descr="a_Rectangle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0013" y="2143125"/>
            <a:ext cx="3524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0"/>
          <p:cNvSpPr>
            <a:spLocks noChangeArrowheads="1"/>
          </p:cNvSpPr>
          <p:nvPr/>
        </p:nvSpPr>
        <p:spPr bwMode="auto">
          <a:xfrm>
            <a:off x="6810375" y="1493838"/>
            <a:ext cx="18716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Ingresso</a:t>
            </a:r>
            <a:r>
              <a:rPr lang="de-DE" sz="1600" dirty="0" smtClean="0">
                <a:latin typeface="Arial" charset="0"/>
              </a:rPr>
              <a:t> materiale </a:t>
            </a:r>
            <a:endParaRPr lang="de-DE" sz="1600" dirty="0">
              <a:latin typeface="Arial" charset="0"/>
            </a:endParaRPr>
          </a:p>
        </p:txBody>
      </p:sp>
      <p:sp>
        <p:nvSpPr>
          <p:cNvPr id="3080" name="Rectangle 11"/>
          <p:cNvSpPr>
            <a:spLocks noChangeArrowheads="1"/>
          </p:cNvSpPr>
          <p:nvPr/>
        </p:nvSpPr>
        <p:spPr bwMode="auto">
          <a:xfrm>
            <a:off x="6810375" y="1782763"/>
            <a:ext cx="7649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Rifiuto</a:t>
            </a:r>
            <a:endParaRPr lang="de-DE" sz="1600" dirty="0">
              <a:latin typeface="Arial" charset="0"/>
            </a:endParaRPr>
          </a:p>
        </p:txBody>
      </p:sp>
      <p:sp>
        <p:nvSpPr>
          <p:cNvPr id="3081" name="Rectangle 12"/>
          <p:cNvSpPr>
            <a:spLocks noChangeArrowheads="1"/>
          </p:cNvSpPr>
          <p:nvPr/>
        </p:nvSpPr>
        <p:spPr bwMode="auto">
          <a:xfrm>
            <a:off x="6810375" y="2070100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600" dirty="0" smtClean="0">
                <a:latin typeface="Arial" charset="0"/>
              </a:rPr>
              <a:t>Fine</a:t>
            </a:r>
            <a:r>
              <a:rPr lang="de-DE" sz="1800" dirty="0" smtClean="0">
                <a:latin typeface="Arial" charset="0"/>
              </a:rPr>
              <a:t> </a:t>
            </a:r>
            <a:endParaRPr lang="de-DE" sz="1800" dirty="0">
              <a:latin typeface="Arial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Serie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TFS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controls>
      <p:control spid="3074" name="ShockwaveFlash2" r:id="rId2" imgW="4088959" imgH="4259397"/>
    </p:controls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0225" y="1460500"/>
            <a:ext cx="5267325" cy="469667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200" dirty="0" err="1" smtClean="0">
                <a:latin typeface="Univers" pitchFamily="34" charset="0"/>
              </a:rPr>
              <a:t>Turboclassificatore</a:t>
            </a:r>
            <a:r>
              <a:rPr lang="en-US" sz="2200" dirty="0" smtClean="0">
                <a:latin typeface="Univers" pitchFamily="34" charset="0"/>
              </a:rPr>
              <a:t>  Ultrafine </a:t>
            </a:r>
            <a:endParaRPr lang="en-US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200" dirty="0">
                <a:latin typeface="Univers" pitchFamily="34" charset="0"/>
              </a:rPr>
              <a:t> </a:t>
            </a:r>
            <a:r>
              <a:rPr lang="en-US" sz="2200" dirty="0" smtClean="0">
                <a:latin typeface="Univers" pitchFamily="34" charset="0"/>
              </a:rPr>
              <a:t>Per </a:t>
            </a:r>
            <a:r>
              <a:rPr lang="en-US" sz="2200" dirty="0" err="1" smtClean="0">
                <a:latin typeface="Univers" pitchFamily="34" charset="0"/>
              </a:rPr>
              <a:t>prodotti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minerali</a:t>
            </a:r>
            <a:r>
              <a:rPr lang="en-US" sz="2200" dirty="0" smtClean="0">
                <a:latin typeface="Univers" pitchFamily="34" charset="0"/>
              </a:rPr>
              <a:t> e </a:t>
            </a:r>
            <a:r>
              <a:rPr lang="en-US" sz="2200" dirty="0" err="1" smtClean="0">
                <a:latin typeface="Univers" pitchFamily="34" charset="0"/>
              </a:rPr>
              <a:t>chimici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teneri</a:t>
            </a:r>
            <a:endParaRPr lang="en-US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200" dirty="0">
                <a:latin typeface="Univers" pitchFamily="34" charset="0"/>
              </a:rPr>
              <a:t> </a:t>
            </a:r>
            <a:r>
              <a:rPr lang="en-US" sz="2200" dirty="0" smtClean="0">
                <a:latin typeface="Univers" pitchFamily="34" charset="0"/>
              </a:rPr>
              <a:t>“</a:t>
            </a:r>
            <a:r>
              <a:rPr lang="en-US" sz="2200" dirty="0" err="1" smtClean="0">
                <a:latin typeface="Univers" pitchFamily="34" charset="0"/>
              </a:rPr>
              <a:t>Tagli”Cut</a:t>
            </a:r>
            <a:r>
              <a:rPr lang="en-US" sz="2200" dirty="0" smtClean="0">
                <a:latin typeface="Univers" pitchFamily="34" charset="0"/>
              </a:rPr>
              <a:t>  </a:t>
            </a:r>
            <a:r>
              <a:rPr lang="en-US" sz="2200" dirty="0" err="1" smtClean="0">
                <a:latin typeface="Univers" pitchFamily="34" charset="0"/>
              </a:rPr>
              <a:t>da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>
                <a:latin typeface="Univers" pitchFamily="34" charset="0"/>
              </a:rPr>
              <a:t>d</a:t>
            </a:r>
            <a:r>
              <a:rPr lang="en-US" sz="2200" baseline="-25000" dirty="0">
                <a:latin typeface="Univers" pitchFamily="34" charset="0"/>
              </a:rPr>
              <a:t>98</a:t>
            </a:r>
            <a:r>
              <a:rPr lang="en-US" sz="2200" dirty="0">
                <a:latin typeface="Univers" pitchFamily="34" charset="0"/>
              </a:rPr>
              <a:t> ≤ 2 µm </a:t>
            </a:r>
            <a:r>
              <a:rPr lang="en-US" sz="2200" dirty="0" smtClean="0">
                <a:latin typeface="Univers" pitchFamily="34" charset="0"/>
              </a:rPr>
              <a:t>con </a:t>
            </a:r>
          </a:p>
          <a:p>
            <a:pPr>
              <a:spcAft>
                <a:spcPct val="40000"/>
              </a:spcAft>
            </a:pPr>
            <a:r>
              <a:rPr lang="en-US" sz="2200" dirty="0" smtClean="0">
                <a:latin typeface="Univers" pitchFamily="34" charset="0"/>
              </a:rPr>
              <a:t>    elevate </a:t>
            </a:r>
            <a:r>
              <a:rPr lang="en-US" sz="2200" dirty="0" err="1" smtClean="0">
                <a:latin typeface="Univers" pitchFamily="34" charset="0"/>
              </a:rPr>
              <a:t>capacità</a:t>
            </a:r>
            <a:r>
              <a:rPr lang="en-US" sz="2200" dirty="0" smtClean="0">
                <a:latin typeface="Univers" pitchFamily="34" charset="0"/>
              </a:rPr>
              <a:t> di </a:t>
            </a:r>
            <a:r>
              <a:rPr lang="en-US" sz="2200" dirty="0" err="1" smtClean="0">
                <a:latin typeface="Univers" pitchFamily="34" charset="0"/>
              </a:rPr>
              <a:t>trattamento</a:t>
            </a:r>
            <a:endParaRPr lang="en-US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200" dirty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Rapido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ritorno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dell’investimento</a:t>
            </a:r>
            <a:endParaRPr lang="en-US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200" dirty="0">
                <a:latin typeface="Univers" pitchFamily="34" charset="0"/>
              </a:rPr>
              <a:t> </a:t>
            </a:r>
            <a:r>
              <a:rPr lang="en-US" sz="2200" dirty="0" smtClean="0">
                <a:latin typeface="Univers" pitchFamily="34" charset="0"/>
              </a:rPr>
              <a:t>La </a:t>
            </a:r>
            <a:r>
              <a:rPr lang="en-US" sz="2200" dirty="0" err="1" smtClean="0">
                <a:latin typeface="Univers" pitchFamily="34" charset="0"/>
              </a:rPr>
              <a:t>doppia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aspirazione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riduce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i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costi</a:t>
            </a:r>
            <a:r>
              <a:rPr lang="en-US" sz="2200" dirty="0" smtClean="0">
                <a:latin typeface="Univers" pitchFamily="34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sz="2200" dirty="0" smtClean="0">
                <a:latin typeface="Univers" pitchFamily="34" charset="0"/>
              </a:rPr>
              <a:t>    </a:t>
            </a:r>
            <a:r>
              <a:rPr lang="en-US" sz="2200" dirty="0" err="1" smtClean="0">
                <a:latin typeface="Univers" pitchFamily="34" charset="0"/>
              </a:rPr>
              <a:t>energetici</a:t>
            </a:r>
            <a:r>
              <a:rPr lang="en-US" sz="2200" dirty="0" smtClean="0">
                <a:latin typeface="Univers" pitchFamily="34" charset="0"/>
              </a:rPr>
              <a:t> del 40</a:t>
            </a:r>
            <a:r>
              <a:rPr lang="en-US" sz="2200" dirty="0">
                <a:latin typeface="Univers" pitchFamily="34" charset="0"/>
              </a:rPr>
              <a:t>%</a:t>
            </a:r>
          </a:p>
          <a:p>
            <a:pPr>
              <a:spcAft>
                <a:spcPct val="40000"/>
              </a:spcAft>
              <a:buFont typeface="Wingdings" pitchFamily="2" charset="2"/>
              <a:buChar char="Ø"/>
            </a:pPr>
            <a:r>
              <a:rPr lang="en-US" sz="2200" dirty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Tenute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dinamiche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prevengono</a:t>
            </a:r>
            <a:r>
              <a:rPr lang="en-US" sz="2200" dirty="0" smtClean="0">
                <a:latin typeface="Univers" pitchFamily="34" charset="0"/>
              </a:rPr>
              <a:t> la </a:t>
            </a:r>
          </a:p>
          <a:p>
            <a:pPr>
              <a:spcAft>
                <a:spcPct val="40000"/>
              </a:spcAft>
            </a:pPr>
            <a:r>
              <a:rPr lang="en-US" sz="2200" dirty="0" smtClean="0">
                <a:latin typeface="Univers" pitchFamily="34" charset="0"/>
              </a:rPr>
              <a:t>    </a:t>
            </a:r>
            <a:r>
              <a:rPr lang="en-US" sz="2200" dirty="0" err="1" smtClean="0">
                <a:latin typeface="Univers" pitchFamily="34" charset="0"/>
              </a:rPr>
              <a:t>contaminazione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dei</a:t>
            </a:r>
            <a:r>
              <a:rPr lang="en-US" sz="2200" dirty="0" smtClean="0">
                <a:latin typeface="Univers" pitchFamily="34" charset="0"/>
              </a:rPr>
              <a:t> </a:t>
            </a:r>
            <a:r>
              <a:rPr lang="en-US" sz="2200" dirty="0" err="1" smtClean="0">
                <a:latin typeface="Univers" pitchFamily="34" charset="0"/>
              </a:rPr>
              <a:t>fini</a:t>
            </a:r>
            <a:r>
              <a:rPr lang="en-US" sz="2200" dirty="0" smtClean="0">
                <a:latin typeface="Univers" pitchFamily="34" charset="0"/>
              </a:rPr>
              <a:t>  </a:t>
            </a:r>
            <a:r>
              <a:rPr lang="en-US" sz="2200" dirty="0" err="1" smtClean="0">
                <a:latin typeface="Univers" pitchFamily="34" charset="0"/>
              </a:rPr>
              <a:t>da</a:t>
            </a:r>
            <a:r>
              <a:rPr lang="en-US" sz="2200" dirty="0" smtClean="0">
                <a:latin typeface="Univers" pitchFamily="34" charset="0"/>
              </a:rPr>
              <a:t>&lt; </a:t>
            </a:r>
            <a:r>
              <a:rPr lang="en-US" sz="2200" dirty="0">
                <a:latin typeface="Univers" pitchFamily="34" charset="0"/>
              </a:rPr>
              <a:t>5 </a:t>
            </a:r>
            <a:r>
              <a:rPr lang="en-US" sz="2200" dirty="0" err="1" smtClean="0">
                <a:latin typeface="Univers" pitchFamily="34" charset="0"/>
              </a:rPr>
              <a:t>ppm</a:t>
            </a:r>
            <a:endParaRPr lang="en-US" sz="2200" dirty="0" smtClean="0">
              <a:latin typeface="Univers" pitchFamily="34" charset="0"/>
            </a:endParaRPr>
          </a:p>
          <a:p>
            <a:pPr>
              <a:spcAft>
                <a:spcPct val="40000"/>
              </a:spcAft>
            </a:pPr>
            <a:r>
              <a:rPr lang="en-US" sz="2200" dirty="0" smtClean="0">
                <a:latin typeface="Univers" pitchFamily="34" charset="0"/>
              </a:rPr>
              <a:t>    a </a:t>
            </a:r>
            <a:r>
              <a:rPr lang="en-US" sz="2200" dirty="0">
                <a:latin typeface="Univers" pitchFamily="34" charset="0"/>
              </a:rPr>
              <a:t>25 µm</a:t>
            </a:r>
          </a:p>
        </p:txBody>
      </p:sp>
      <p:pic>
        <p:nvPicPr>
          <p:cNvPr id="17412" name="Picture 13" descr="TFS510_00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43650" y="2932113"/>
            <a:ext cx="2249488" cy="299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4" descr="Imagen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506497" y="773723"/>
            <a:ext cx="2411604" cy="2100106"/>
          </a:xfrm>
          <a:noFill/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TFS Series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93133" y="1439179"/>
            <a:ext cx="5370513" cy="4088168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</a:pPr>
            <a:r>
              <a:rPr lang="en-US" sz="2500" dirty="0" err="1" smtClean="0">
                <a:latin typeface="Univers" pitchFamily="34" charset="0"/>
              </a:rPr>
              <a:t>Finezza</a:t>
            </a:r>
            <a:r>
              <a:rPr lang="en-US" sz="2500" dirty="0" smtClean="0">
                <a:latin typeface="Univers" pitchFamily="34" charset="0"/>
              </a:rPr>
              <a:t> </a:t>
            </a:r>
            <a:r>
              <a:rPr lang="en-US" sz="2500" dirty="0" err="1" smtClean="0">
                <a:latin typeface="Univers" pitchFamily="34" charset="0"/>
              </a:rPr>
              <a:t>consegnata</a:t>
            </a:r>
            <a:r>
              <a:rPr lang="en-US" sz="2500" dirty="0" smtClean="0">
                <a:latin typeface="Univers" pitchFamily="34" charset="0"/>
              </a:rPr>
              <a:t> d</a:t>
            </a:r>
            <a:r>
              <a:rPr lang="en-US" sz="2500" baseline="-14000" dirty="0" smtClean="0">
                <a:latin typeface="Univers" pitchFamily="34" charset="0"/>
              </a:rPr>
              <a:t>90</a:t>
            </a:r>
            <a:r>
              <a:rPr lang="en-US" sz="2500" dirty="0" smtClean="0">
                <a:latin typeface="Univers" pitchFamily="34" charset="0"/>
              </a:rPr>
              <a:t> &lt; 1µm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500" dirty="0" smtClean="0">
                <a:latin typeface="Univers" pitchFamily="34" charset="0"/>
              </a:rPr>
              <a:t>Alta </a:t>
            </a:r>
            <a:r>
              <a:rPr lang="en-US" sz="2500" dirty="0" err="1" smtClean="0">
                <a:latin typeface="Univers" pitchFamily="34" charset="0"/>
              </a:rPr>
              <a:t>produttività</a:t>
            </a:r>
            <a:endParaRPr lang="en-US" sz="2500" dirty="0" smtClean="0">
              <a:latin typeface="Univers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2500" dirty="0" err="1" smtClean="0">
                <a:latin typeface="Univers" pitchFamily="34" charset="0"/>
              </a:rPr>
              <a:t>Classificazione</a:t>
            </a:r>
            <a:r>
              <a:rPr lang="en-US" sz="2500" dirty="0" smtClean="0">
                <a:latin typeface="Univers" pitchFamily="34" charset="0"/>
              </a:rPr>
              <a:t> di </a:t>
            </a:r>
            <a:r>
              <a:rPr lang="en-US" sz="2500" dirty="0" err="1" smtClean="0">
                <a:latin typeface="Univers" pitchFamily="34" charset="0"/>
              </a:rPr>
              <a:t>Nanoparticelle</a:t>
            </a:r>
            <a:endParaRPr lang="en-US" sz="2500" dirty="0" smtClean="0">
              <a:latin typeface="Univers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2500" dirty="0" err="1" smtClean="0">
                <a:latin typeface="Univers" pitchFamily="34" charset="0"/>
              </a:rPr>
              <a:t>Rotazione</a:t>
            </a:r>
            <a:r>
              <a:rPr lang="en-US" sz="2500" dirty="0" smtClean="0">
                <a:latin typeface="Univers" pitchFamily="34" charset="0"/>
              </a:rPr>
              <a:t> max.: 18,000 </a:t>
            </a:r>
            <a:r>
              <a:rPr lang="en-US" sz="2500" dirty="0" err="1" smtClean="0">
                <a:latin typeface="Univers" pitchFamily="34" charset="0"/>
              </a:rPr>
              <a:t>giri</a:t>
            </a:r>
            <a:r>
              <a:rPr lang="en-US" sz="2500" dirty="0" smtClean="0">
                <a:latin typeface="Univers" pitchFamily="34" charset="0"/>
              </a:rPr>
              <a:t>/min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500" dirty="0" smtClean="0">
                <a:latin typeface="Univers" pitchFamily="34" charset="0"/>
              </a:rPr>
              <a:t>d</a:t>
            </a:r>
            <a:r>
              <a:rPr lang="en-US" sz="2500" baseline="-14000" dirty="0" smtClean="0">
                <a:latin typeface="Univers" pitchFamily="34" charset="0"/>
              </a:rPr>
              <a:t>98</a:t>
            </a:r>
            <a:r>
              <a:rPr lang="en-US" sz="2500" dirty="0" smtClean="0">
                <a:latin typeface="Univers" pitchFamily="34" charset="0"/>
              </a:rPr>
              <a:t>&lt;3,5 µm ca. 500 Kg/h</a:t>
            </a:r>
          </a:p>
          <a:p>
            <a:pPr eaLnBrk="1" hangingPunct="1">
              <a:buFont typeface="Wingdings" pitchFamily="2" charset="2"/>
              <a:buChar char="Ø"/>
            </a:pPr>
            <a:r>
              <a:rPr lang="en-US" sz="2500" dirty="0" smtClean="0">
                <a:latin typeface="Univers" pitchFamily="34" charset="0"/>
              </a:rPr>
              <a:t>d</a:t>
            </a:r>
            <a:r>
              <a:rPr lang="en-US" sz="2500" baseline="-25000" dirty="0" smtClean="0">
                <a:latin typeface="Univers" pitchFamily="34" charset="0"/>
              </a:rPr>
              <a:t>90</a:t>
            </a:r>
            <a:r>
              <a:rPr lang="en-US" sz="2500" dirty="0" smtClean="0">
                <a:latin typeface="Univers" pitchFamily="34" charset="0"/>
              </a:rPr>
              <a:t>&lt;1</a:t>
            </a:r>
            <a:r>
              <a:rPr lang="en-US" sz="2500" dirty="0" smtClean="0">
                <a:latin typeface="Tahoma" pitchFamily="34" charset="0"/>
                <a:cs typeface="Tahoma" pitchFamily="34" charset="0"/>
              </a:rPr>
              <a:t>µm </a:t>
            </a:r>
            <a:r>
              <a:rPr lang="en-US" sz="2500" dirty="0" err="1" smtClean="0">
                <a:latin typeface="Tahoma" pitchFamily="34" charset="0"/>
                <a:cs typeface="Tahoma" pitchFamily="34" charset="0"/>
              </a:rPr>
              <a:t>possibile</a:t>
            </a:r>
            <a:endParaRPr lang="en-US" sz="2500" dirty="0" smtClean="0">
              <a:latin typeface="Univers" pitchFamily="34" charset="0"/>
            </a:endParaRPr>
          </a:p>
          <a:p>
            <a:pPr eaLnBrk="1" hangingPunct="1">
              <a:buFont typeface="Wingdings" pitchFamily="2" charset="2"/>
              <a:buChar char="Ø"/>
            </a:pPr>
            <a:r>
              <a:rPr lang="en-US" sz="2500" dirty="0" smtClean="0">
                <a:latin typeface="Univers" pitchFamily="34" charset="0"/>
              </a:rPr>
              <a:t>3x22 KW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noProof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UF </a:t>
            </a:r>
            <a:r>
              <a:rPr lang="en-US" sz="2800" b="1" kern="0" noProof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Turboclassificatore</a:t>
            </a:r>
            <a:r>
              <a:rPr lang="en-US" sz="2800" b="1" kern="0" noProof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– TFS 180/3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5" descr="MODE3"/>
          <p:cNvPicPr>
            <a:picLocks noChangeAspect="1" noChangeArrowheads="1"/>
          </p:cNvPicPr>
          <p:nvPr/>
        </p:nvPicPr>
        <p:blipFill>
          <a:blip r:embed="rId3" cstate="print"/>
          <a:srcRect l="4050" t="9709" r="10262" b="11003"/>
          <a:stretch>
            <a:fillRect/>
          </a:stretch>
        </p:blipFill>
        <p:spPr bwMode="auto">
          <a:xfrm>
            <a:off x="6063207" y="1181811"/>
            <a:ext cx="2595563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TFS 180-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27258" y="4213409"/>
            <a:ext cx="2374890" cy="1824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FS180-3 002.jpg"/>
          <p:cNvPicPr>
            <a:picLocks noChangeAspect="1"/>
          </p:cNvPicPr>
          <p:nvPr/>
        </p:nvPicPr>
        <p:blipFill>
          <a:blip r:embed="rId5" cstate="print">
            <a:lum bright="10000"/>
          </a:blip>
          <a:stretch>
            <a:fillRect/>
          </a:stretch>
        </p:blipFill>
        <p:spPr>
          <a:xfrm>
            <a:off x="6057151" y="3905548"/>
            <a:ext cx="2575859" cy="1931894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a_Rectan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1275" y="1557338"/>
            <a:ext cx="333375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a_Rectangle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1275" y="1844675"/>
            <a:ext cx="3429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a_Rectangle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1516" y="2173793"/>
            <a:ext cx="3524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751638" y="1484313"/>
            <a:ext cx="18716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Ingresso</a:t>
            </a:r>
            <a:r>
              <a:rPr lang="de-DE" sz="1600" dirty="0" smtClean="0">
                <a:latin typeface="Arial" charset="0"/>
              </a:rPr>
              <a:t> materiale</a:t>
            </a:r>
            <a:endParaRPr lang="de-DE" sz="1600" dirty="0">
              <a:latin typeface="Arial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6751638" y="1773238"/>
            <a:ext cx="76495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Rifiuto</a:t>
            </a:r>
            <a:endParaRPr lang="de-DE" sz="1600" dirty="0">
              <a:latin typeface="Arial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6751638" y="2060575"/>
            <a:ext cx="6463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de-DE" sz="1600" dirty="0" smtClean="0">
                <a:latin typeface="Arial" charset="0"/>
              </a:rPr>
              <a:t>Fine</a:t>
            </a:r>
            <a:r>
              <a:rPr lang="de-DE" sz="1800" dirty="0" smtClean="0">
                <a:latin typeface="Arial" charset="0"/>
              </a:rPr>
              <a:t> </a:t>
            </a:r>
            <a:endParaRPr lang="de-DE" sz="1800" dirty="0">
              <a:latin typeface="Arial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ULS</a:t>
            </a:r>
          </a:p>
        </p:txBody>
      </p:sp>
    </p:spTree>
    <p:controls>
      <p:control spid="4098" name="ShockwaveFlash2" r:id="rId2" imgW="4014834" imgH="4737093"/>
    </p:controls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4" descr="Imagen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734050" y="627797"/>
            <a:ext cx="2300193" cy="2721828"/>
          </a:xfrm>
          <a:noFill/>
        </p:spPr>
      </p:pic>
      <p:pic>
        <p:nvPicPr>
          <p:cNvPr id="19460" name="Picture 4" descr="Start-up 2005 06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105400" y="3352800"/>
            <a:ext cx="1749425" cy="2439988"/>
          </a:xfrm>
          <a:noFill/>
        </p:spPr>
      </p:pic>
      <p:pic>
        <p:nvPicPr>
          <p:cNvPr id="19461" name="Picture 12" descr="ULS3000a1TARMAC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086600" y="3321050"/>
            <a:ext cx="1568450" cy="2465388"/>
          </a:xfrm>
          <a:noFill/>
        </p:spPr>
      </p:pic>
      <p:sp>
        <p:nvSpPr>
          <p:cNvPr id="19462" name="Text Box 5"/>
          <p:cNvSpPr txBox="1">
            <a:spLocks noChangeArrowheads="1"/>
          </p:cNvSpPr>
          <p:nvPr/>
        </p:nvSpPr>
        <p:spPr bwMode="auto">
          <a:xfrm>
            <a:off x="511175" y="1300163"/>
            <a:ext cx="5500688" cy="4391972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Classificatore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monoblocco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Non </a:t>
            </a:r>
            <a:r>
              <a:rPr lang="en-AU" sz="2200" dirty="0" err="1" smtClean="0">
                <a:latin typeface="Univers" pitchFamily="34" charset="0"/>
              </a:rPr>
              <a:t>servono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accessori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esterni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Minerali</a:t>
            </a:r>
            <a:r>
              <a:rPr lang="en-AU" sz="2200" dirty="0" smtClean="0">
                <a:latin typeface="Univers" pitchFamily="34" charset="0"/>
              </a:rPr>
              <a:t>, </a:t>
            </a:r>
            <a:r>
              <a:rPr lang="en-AU" sz="2200" dirty="0" err="1" smtClean="0">
                <a:latin typeface="Univers" pitchFamily="34" charset="0"/>
              </a:rPr>
              <a:t>carbone</a:t>
            </a:r>
            <a:r>
              <a:rPr lang="en-AU" sz="2200" dirty="0" smtClean="0">
                <a:latin typeface="Univers" pitchFamily="34" charset="0"/>
              </a:rPr>
              <a:t>, </a:t>
            </a:r>
            <a:r>
              <a:rPr lang="en-AU" sz="2200" dirty="0">
                <a:latin typeface="Univers" pitchFamily="34" charset="0"/>
              </a:rPr>
              <a:t>etc.</a:t>
            </a:r>
          </a:p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s-ES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“</a:t>
            </a:r>
            <a:r>
              <a:rPr lang="en-AU" sz="2200" dirty="0" err="1" smtClean="0">
                <a:latin typeface="Univers" pitchFamily="34" charset="0"/>
              </a:rPr>
              <a:t>Tagli</a:t>
            </a:r>
            <a:r>
              <a:rPr lang="en-AU" sz="2200" dirty="0" smtClean="0">
                <a:latin typeface="Univers" pitchFamily="34" charset="0"/>
              </a:rPr>
              <a:t>” </a:t>
            </a:r>
            <a:r>
              <a:rPr lang="en-AU" sz="2200" dirty="0" err="1" smtClean="0">
                <a:latin typeface="Univers" pitchFamily="34" charset="0"/>
              </a:rPr>
              <a:t>da</a:t>
            </a:r>
            <a:r>
              <a:rPr lang="en-AU" sz="2200" dirty="0" smtClean="0">
                <a:latin typeface="Univers" pitchFamily="34" charset="0"/>
              </a:rPr>
              <a:t>  </a:t>
            </a:r>
            <a:r>
              <a:rPr lang="en-AU" sz="2200" dirty="0">
                <a:latin typeface="Univers" pitchFamily="34" charset="0"/>
              </a:rPr>
              <a:t>d</a:t>
            </a:r>
            <a:r>
              <a:rPr lang="en-AU" sz="2200" baseline="-25000" dirty="0">
                <a:latin typeface="Univers" pitchFamily="34" charset="0"/>
              </a:rPr>
              <a:t>98</a:t>
            </a:r>
            <a:r>
              <a:rPr lang="en-AU" sz="2200" dirty="0">
                <a:latin typeface="Univers" pitchFamily="34" charset="0"/>
              </a:rPr>
              <a:t> ≤ 45µm </a:t>
            </a:r>
            <a:r>
              <a:rPr lang="en-AU" sz="2200" dirty="0" smtClean="0">
                <a:latin typeface="Univers" pitchFamily="34" charset="0"/>
              </a:rPr>
              <a:t>a </a:t>
            </a:r>
            <a:r>
              <a:rPr lang="en-AU" sz="2200" dirty="0">
                <a:latin typeface="Univers" pitchFamily="34" charset="0"/>
              </a:rPr>
              <a:t>300µm</a:t>
            </a:r>
            <a:br>
              <a:rPr lang="en-AU" sz="2200" dirty="0">
                <a:latin typeface="Univers" pitchFamily="34" charset="0"/>
              </a:rPr>
            </a:br>
            <a:r>
              <a:rPr lang="en-AU" sz="2200" dirty="0">
                <a:latin typeface="Univers" pitchFamily="34" charset="0"/>
              </a:rPr>
              <a:t>    </a:t>
            </a:r>
            <a:r>
              <a:rPr lang="en-AU" sz="2200" dirty="0" smtClean="0">
                <a:latin typeface="Univers" pitchFamily="34" charset="0"/>
              </a:rPr>
              <a:t>(</a:t>
            </a:r>
            <a:r>
              <a:rPr lang="en-AU" sz="2200" dirty="0" err="1" smtClean="0">
                <a:latin typeface="Univers" pitchFamily="34" charset="0"/>
              </a:rPr>
              <a:t>da</a:t>
            </a:r>
            <a:r>
              <a:rPr lang="en-AU" sz="2200" dirty="0" smtClean="0">
                <a:latin typeface="Univers" pitchFamily="34" charset="0"/>
              </a:rPr>
              <a:t> 325 a 50 </a:t>
            </a:r>
            <a:r>
              <a:rPr lang="en-AU" sz="2200" dirty="0">
                <a:latin typeface="Univers" pitchFamily="34" charset="0"/>
              </a:rPr>
              <a:t>mesh)</a:t>
            </a:r>
          </a:p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Integra la </a:t>
            </a:r>
            <a:r>
              <a:rPr lang="en-AU" sz="2200" dirty="0" err="1" smtClean="0">
                <a:latin typeface="Univers" pitchFamily="34" charset="0"/>
              </a:rPr>
              <a:t>vagliatura</a:t>
            </a:r>
            <a:r>
              <a:rPr lang="en-AU" sz="2200" dirty="0" smtClean="0">
                <a:latin typeface="Univers" pitchFamily="34" charset="0"/>
              </a:rPr>
              <a:t> fine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Minimo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costo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energetico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11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Fornibile</a:t>
            </a:r>
            <a:r>
              <a:rPr lang="en-AU" sz="2200" dirty="0" smtClean="0">
                <a:latin typeface="Univers" pitchFamily="34" charset="0"/>
              </a:rPr>
              <a:t> con </a:t>
            </a:r>
            <a:r>
              <a:rPr lang="en-AU" sz="2200" dirty="0" err="1" smtClean="0">
                <a:latin typeface="Univers" pitchFamily="34" charset="0"/>
              </a:rPr>
              <a:t>corazzatura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interna</a:t>
            </a:r>
            <a:endParaRPr lang="en-AU" sz="2200" dirty="0" smtClean="0">
              <a:latin typeface="Univers" pitchFamily="34" charset="0"/>
            </a:endParaRPr>
          </a:p>
          <a:p>
            <a:pPr>
              <a:lnSpc>
                <a:spcPct val="110000"/>
              </a:lnSpc>
              <a:spcAft>
                <a:spcPct val="40000"/>
              </a:spcAft>
            </a:pPr>
            <a:r>
              <a:rPr lang="en-AU" sz="2200" dirty="0" smtClean="0">
                <a:latin typeface="Univers" pitchFamily="34" charset="0"/>
              </a:rPr>
              <a:t>   per </a:t>
            </a:r>
            <a:r>
              <a:rPr lang="en-AU" sz="2200" dirty="0" err="1" smtClean="0">
                <a:latin typeface="Univers" pitchFamily="34" charset="0"/>
              </a:rPr>
              <a:t>prodotti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abrasivi</a:t>
            </a:r>
            <a:r>
              <a:rPr lang="en-AU" sz="2200" dirty="0">
                <a:latin typeface="Univers" pitchFamily="34" charset="0"/>
              </a:rPr>
              <a:t>	</a:t>
            </a:r>
          </a:p>
        </p:txBody>
      </p:sp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ULS Series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105275" y="1101725"/>
            <a:ext cx="4352925" cy="930275"/>
          </a:xfrm>
        </p:spPr>
        <p:txBody>
          <a:bodyPr/>
          <a:lstStyle/>
          <a:p>
            <a:pPr eaLnBrk="1" hangingPunct="1">
              <a:lnSpc>
                <a:spcPct val="50000"/>
              </a:lnSpc>
            </a:pPr>
            <a:r>
              <a:rPr lang="en-US" sz="2000" dirty="0" err="1" smtClean="0"/>
              <a:t>Mulini</a:t>
            </a:r>
            <a:r>
              <a:rPr lang="en-US" sz="2000" dirty="0" smtClean="0"/>
              <a:t> a </a:t>
            </a:r>
            <a:r>
              <a:rPr lang="en-US" sz="2000" dirty="0" err="1" smtClean="0"/>
              <a:t>pioli</a:t>
            </a:r>
            <a:endParaRPr lang="en-US" sz="2000" dirty="0" smtClean="0"/>
          </a:p>
          <a:p>
            <a:pPr eaLnBrk="1" hangingPunct="1">
              <a:lnSpc>
                <a:spcPct val="50000"/>
              </a:lnSpc>
            </a:pPr>
            <a:r>
              <a:rPr lang="en-US" sz="2000" dirty="0" err="1" smtClean="0"/>
              <a:t>Macinazione</a:t>
            </a:r>
            <a:r>
              <a:rPr lang="en-US" sz="2000" dirty="0" smtClean="0"/>
              <a:t> fine  &amp; coating</a:t>
            </a:r>
          </a:p>
          <a:p>
            <a:pPr eaLnBrk="1" hangingPunct="1">
              <a:lnSpc>
                <a:spcPct val="50000"/>
              </a:lnSpc>
            </a:pPr>
            <a:r>
              <a:rPr lang="en-US" sz="2000" dirty="0" err="1" smtClean="0"/>
              <a:t>Materiali</a:t>
            </a:r>
            <a:r>
              <a:rPr lang="en-US" sz="2000" dirty="0" smtClean="0"/>
              <a:t> </a:t>
            </a:r>
            <a:r>
              <a:rPr lang="en-US" sz="2000" dirty="0" err="1" smtClean="0"/>
              <a:t>teneri</a:t>
            </a:r>
            <a:r>
              <a:rPr lang="en-US" sz="2000" dirty="0" smtClean="0"/>
              <a:t> e </a:t>
            </a:r>
            <a:r>
              <a:rPr lang="en-US" sz="2000" dirty="0" err="1" smtClean="0"/>
              <a:t>medio-duri</a:t>
            </a:r>
            <a:endParaRPr lang="en-US" sz="2000" dirty="0" smtClean="0"/>
          </a:p>
        </p:txBody>
      </p:sp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4105275" y="3981450"/>
            <a:ext cx="4097338" cy="1231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err="1" smtClean="0">
                <a:latin typeface="Arial" charset="0"/>
              </a:rPr>
              <a:t>Mulini</a:t>
            </a:r>
            <a:r>
              <a:rPr lang="en-US" dirty="0" smtClean="0">
                <a:latin typeface="Arial" charset="0"/>
              </a:rPr>
              <a:t> a </a:t>
            </a:r>
            <a:r>
              <a:rPr lang="en-US" dirty="0" err="1" smtClean="0">
                <a:latin typeface="Arial" charset="0"/>
              </a:rPr>
              <a:t>sfere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err="1" smtClean="0">
                <a:latin typeface="Arial" charset="0"/>
              </a:rPr>
              <a:t>Scarico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periferico</a:t>
            </a:r>
            <a:r>
              <a:rPr lang="en-US" dirty="0" smtClean="0">
                <a:latin typeface="Arial" charset="0"/>
              </a:rPr>
              <a:t> o a </a:t>
            </a:r>
            <a:r>
              <a:rPr lang="en-US" dirty="0" err="1" smtClean="0">
                <a:latin typeface="Arial" charset="0"/>
              </a:rPr>
              <a:t>diaframma</a:t>
            </a:r>
            <a:endParaRPr lang="en-US" dirty="0" smtClean="0">
              <a:latin typeface="Arial" charset="0"/>
            </a:endParaRPr>
          </a:p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err="1" smtClean="0">
                <a:latin typeface="Arial" charset="0"/>
              </a:rPr>
              <a:t>Fino</a:t>
            </a:r>
            <a:r>
              <a:rPr lang="en-US" dirty="0" smtClean="0">
                <a:latin typeface="Arial" charset="0"/>
              </a:rPr>
              <a:t> a </a:t>
            </a:r>
            <a:r>
              <a:rPr lang="en-US" dirty="0">
                <a:latin typeface="Arial" charset="0"/>
              </a:rPr>
              <a:t>1000 </a:t>
            </a:r>
            <a:r>
              <a:rPr lang="en-US" dirty="0" smtClean="0">
                <a:latin typeface="Arial" charset="0"/>
              </a:rPr>
              <a:t>kW</a:t>
            </a:r>
            <a:endParaRPr lang="en-US" dirty="0">
              <a:latin typeface="Arial" charset="0"/>
            </a:endParaRPr>
          </a:p>
        </p:txBody>
      </p:sp>
      <p:sp>
        <p:nvSpPr>
          <p:cNvPr id="20485" name="Rectangle 6"/>
          <p:cNvSpPr>
            <a:spLocks noChangeArrowheads="1"/>
          </p:cNvSpPr>
          <p:nvPr/>
        </p:nvSpPr>
        <p:spPr bwMode="auto">
          <a:xfrm>
            <a:off x="4105275" y="5481638"/>
            <a:ext cx="4083050" cy="1038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err="1" smtClean="0">
                <a:latin typeface="Arial" charset="0"/>
              </a:rPr>
              <a:t>Mulini</a:t>
            </a:r>
            <a:r>
              <a:rPr lang="en-US" dirty="0" smtClean="0">
                <a:latin typeface="Arial" charset="0"/>
              </a:rPr>
              <a:t> a </a:t>
            </a:r>
            <a:r>
              <a:rPr lang="en-US" dirty="0" err="1" smtClean="0">
                <a:latin typeface="Arial" charset="0"/>
              </a:rPr>
              <a:t>pista</a:t>
            </a:r>
            <a:r>
              <a:rPr lang="en-US" dirty="0" smtClean="0">
                <a:latin typeface="Arial" charset="0"/>
              </a:rPr>
              <a:t> e </a:t>
            </a:r>
            <a:r>
              <a:rPr lang="en-US" dirty="0" err="1" smtClean="0">
                <a:latin typeface="Arial" charset="0"/>
              </a:rPr>
              <a:t>rulli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smtClean="0">
                <a:latin typeface="Arial" charset="0"/>
              </a:rPr>
              <a:t>Tempi di </a:t>
            </a:r>
            <a:r>
              <a:rPr lang="en-US" dirty="0" err="1" smtClean="0">
                <a:latin typeface="Arial" charset="0"/>
              </a:rPr>
              <a:t>consegna</a:t>
            </a:r>
            <a:r>
              <a:rPr lang="en-US" dirty="0" smtClean="0">
                <a:latin typeface="Arial" charset="0"/>
              </a:rPr>
              <a:t> molto </a:t>
            </a:r>
            <a:r>
              <a:rPr lang="en-US" dirty="0" err="1" smtClean="0">
                <a:latin typeface="Arial" charset="0"/>
              </a:rPr>
              <a:t>rapidi</a:t>
            </a:r>
            <a:r>
              <a:rPr lang="en-US" dirty="0" smtClean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smtClean="0">
                <a:latin typeface="Arial" charset="0"/>
              </a:rPr>
              <a:t>“</a:t>
            </a:r>
            <a:r>
              <a:rPr lang="en-US" dirty="0" err="1" smtClean="0">
                <a:latin typeface="Arial" charset="0"/>
              </a:rPr>
              <a:t>Tagli</a:t>
            </a:r>
            <a:r>
              <a:rPr lang="en-US" dirty="0" smtClean="0">
                <a:latin typeface="Arial" charset="0"/>
              </a:rPr>
              <a:t>” molto </a:t>
            </a:r>
            <a:r>
              <a:rPr lang="en-US" dirty="0" err="1" smtClean="0">
                <a:latin typeface="Arial" charset="0"/>
              </a:rPr>
              <a:t>fini</a:t>
            </a:r>
            <a:r>
              <a:rPr lang="en-US" dirty="0" smtClean="0">
                <a:latin typeface="Arial" charset="0"/>
              </a:rPr>
              <a:t> e </a:t>
            </a:r>
            <a:r>
              <a:rPr lang="en-US" dirty="0" err="1" smtClean="0">
                <a:latin typeface="Arial" charset="0"/>
              </a:rPr>
              <a:t>precisi</a:t>
            </a:r>
            <a:endParaRPr lang="en-US" dirty="0">
              <a:latin typeface="Arial" charset="0"/>
            </a:endParaRPr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 flipH="1">
            <a:off x="2355850" y="3632200"/>
            <a:ext cx="474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87" name="Text Box 9"/>
          <p:cNvSpPr txBox="1">
            <a:spLocks noChangeArrowheads="1"/>
          </p:cNvSpPr>
          <p:nvPr/>
        </p:nvSpPr>
        <p:spPr bwMode="auto">
          <a:xfrm>
            <a:off x="2257425" y="1289050"/>
            <a:ext cx="17748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SMW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257425" y="4198938"/>
            <a:ext cx="1741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KGM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20489" name="Text Box 11"/>
          <p:cNvSpPr txBox="1">
            <a:spLocks noChangeArrowheads="1"/>
          </p:cNvSpPr>
          <p:nvPr/>
        </p:nvSpPr>
        <p:spPr bwMode="auto">
          <a:xfrm>
            <a:off x="2257425" y="5649913"/>
            <a:ext cx="170751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VRM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20490" name="Picture 12" descr="Picture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b="8578"/>
          <a:stretch>
            <a:fillRect/>
          </a:stretch>
        </p:blipFill>
        <p:spPr bwMode="auto">
          <a:xfrm>
            <a:off x="7185025" y="4341813"/>
            <a:ext cx="19621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3" descr="bm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0675" y="3754438"/>
            <a:ext cx="1965325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4" descr="SMW E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12000"/>
          </a:blip>
          <a:srcRect/>
          <a:stretch>
            <a:fillRect/>
          </a:stretch>
        </p:blipFill>
        <p:spPr bwMode="auto">
          <a:xfrm>
            <a:off x="592138" y="919163"/>
            <a:ext cx="1441450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Rectangle 5"/>
          <p:cNvSpPr>
            <a:spLocks noChangeArrowheads="1"/>
          </p:cNvSpPr>
          <p:nvPr/>
        </p:nvSpPr>
        <p:spPr bwMode="auto">
          <a:xfrm>
            <a:off x="3858567" y="2438400"/>
            <a:ext cx="4344046" cy="1084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smtClean="0">
                <a:latin typeface="Arial" charset="0"/>
              </a:rPr>
              <a:t> Jet </a:t>
            </a:r>
            <a:r>
              <a:rPr lang="en-US" dirty="0">
                <a:latin typeface="Arial" charset="0"/>
              </a:rPr>
              <a:t>mill</a:t>
            </a:r>
          </a:p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Integrato</a:t>
            </a:r>
            <a:r>
              <a:rPr lang="en-US" dirty="0" smtClean="0">
                <a:latin typeface="Arial" charset="0"/>
              </a:rPr>
              <a:t> con </a:t>
            </a:r>
            <a:r>
              <a:rPr lang="en-US" dirty="0" err="1" smtClean="0">
                <a:latin typeface="Arial" charset="0"/>
              </a:rPr>
              <a:t>classificatore</a:t>
            </a:r>
            <a:r>
              <a:rPr lang="en-US" dirty="0" smtClean="0">
                <a:latin typeface="Arial" charset="0"/>
              </a:rPr>
              <a:t>  </a:t>
            </a:r>
            <a:r>
              <a:rPr lang="en-US" dirty="0">
                <a:latin typeface="Arial" charset="0"/>
              </a:rPr>
              <a:t>NEA </a:t>
            </a:r>
          </a:p>
          <a:p>
            <a:pPr marL="342900" indent="-342900" eaLnBrk="1" hangingPunct="1">
              <a:lnSpc>
                <a:spcPct val="50000"/>
              </a:lnSpc>
              <a:spcBef>
                <a:spcPct val="50000"/>
              </a:spcBef>
              <a:buClr>
                <a:srgbClr val="0000CC"/>
              </a:buClr>
            </a:pPr>
            <a:r>
              <a:rPr lang="en-US" dirty="0" smtClean="0">
                <a:latin typeface="Arial" charset="0"/>
              </a:rPr>
              <a:t> Top </a:t>
            </a:r>
            <a:r>
              <a:rPr lang="en-US" dirty="0">
                <a:latin typeface="Arial" charset="0"/>
              </a:rPr>
              <a:t>cuts </a:t>
            </a:r>
            <a:r>
              <a:rPr lang="en-US" dirty="0" err="1" smtClean="0">
                <a:latin typeface="Arial" charset="0"/>
              </a:rPr>
              <a:t>inferiore</a:t>
            </a:r>
            <a:r>
              <a:rPr lang="en-US" dirty="0" smtClean="0">
                <a:latin typeface="Arial" charset="0"/>
              </a:rPr>
              <a:t> a  </a:t>
            </a:r>
            <a:r>
              <a:rPr lang="en-US" dirty="0">
                <a:latin typeface="Arial" charset="0"/>
              </a:rPr>
              <a:t>3</a:t>
            </a:r>
            <a:r>
              <a:rPr lang="en-US" dirty="0">
                <a:latin typeface="Arial" charset="0"/>
                <a:cs typeface="Arial" charset="0"/>
              </a:rPr>
              <a:t>µ</a:t>
            </a:r>
          </a:p>
        </p:txBody>
      </p:sp>
      <p:sp>
        <p:nvSpPr>
          <p:cNvPr id="20494" name="Text Box 9"/>
          <p:cNvSpPr txBox="1">
            <a:spLocks noChangeArrowheads="1"/>
          </p:cNvSpPr>
          <p:nvPr/>
        </p:nvSpPr>
        <p:spPr bwMode="auto">
          <a:xfrm>
            <a:off x="2257425" y="2600325"/>
            <a:ext cx="17411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JSM 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20495" name="Picture 21" descr="JSM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3102" y="2026156"/>
            <a:ext cx="9382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6" name="Line 8"/>
          <p:cNvSpPr>
            <a:spLocks noChangeShapeType="1"/>
          </p:cNvSpPr>
          <p:nvPr/>
        </p:nvSpPr>
        <p:spPr bwMode="auto">
          <a:xfrm flipH="1">
            <a:off x="2355850" y="2138363"/>
            <a:ext cx="474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497" name="Line 8"/>
          <p:cNvSpPr>
            <a:spLocks noChangeShapeType="1"/>
          </p:cNvSpPr>
          <p:nvPr/>
        </p:nvSpPr>
        <p:spPr bwMode="auto">
          <a:xfrm flipH="1">
            <a:off x="2355850" y="5224463"/>
            <a:ext cx="474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Mulini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"/>
          <p:cNvGrpSpPr>
            <a:grpSpLocks/>
          </p:cNvGrpSpPr>
          <p:nvPr/>
        </p:nvGrpSpPr>
        <p:grpSpPr bwMode="auto">
          <a:xfrm>
            <a:off x="2992129" y="900113"/>
            <a:ext cx="2330450" cy="906462"/>
            <a:chOff x="624" y="1536"/>
            <a:chExt cx="1188" cy="468"/>
          </a:xfrm>
        </p:grpSpPr>
        <p:sp>
          <p:nvSpPr>
            <p:cNvPr id="8210" name="Rectangle 4"/>
            <p:cNvSpPr>
              <a:spLocks noChangeArrowheads="1"/>
            </p:cNvSpPr>
            <p:nvPr/>
          </p:nvSpPr>
          <p:spPr bwMode="auto">
            <a:xfrm>
              <a:off x="666" y="1587"/>
              <a:ext cx="1104" cy="366"/>
            </a:xfrm>
            <a:prstGeom prst="rect">
              <a:avLst/>
            </a:prstGeom>
            <a:solidFill>
              <a:srgbClr val="17457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GB" sz="2400"/>
            </a:p>
          </p:txBody>
        </p:sp>
        <p:pic>
          <p:nvPicPr>
            <p:cNvPr id="8211" name="Picture 5" descr="Schlum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4" y="1536"/>
              <a:ext cx="1188" cy="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95" name="Text Box 8"/>
          <p:cNvSpPr txBox="1">
            <a:spLocks noChangeArrowheads="1"/>
          </p:cNvSpPr>
          <p:nvPr/>
        </p:nvSpPr>
        <p:spPr bwMode="auto">
          <a:xfrm>
            <a:off x="3100388" y="1765300"/>
            <a:ext cx="353377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4950" indent="-234950">
              <a:buFontTx/>
              <a:buChar char="•"/>
            </a:pPr>
            <a:r>
              <a:rPr lang="en-US" sz="1600" b="1" dirty="0">
                <a:latin typeface="Arial" charset="0"/>
              </a:rPr>
              <a:t>Oilfield Services</a:t>
            </a:r>
          </a:p>
          <a:p>
            <a:pPr marL="234950" indent="-234950">
              <a:buFontTx/>
              <a:buChar char="•"/>
            </a:pPr>
            <a:r>
              <a:rPr lang="en-US" sz="1600" b="1" dirty="0">
                <a:latin typeface="Arial" charset="0"/>
              </a:rPr>
              <a:t>Resource Management Services</a:t>
            </a:r>
          </a:p>
          <a:p>
            <a:pPr marL="234950" indent="-234950">
              <a:buFontTx/>
              <a:buChar char="•"/>
            </a:pPr>
            <a:r>
              <a:rPr lang="en-US" sz="1600" b="1" dirty="0">
                <a:latin typeface="Arial" charset="0"/>
              </a:rPr>
              <a:t>Imaging &amp; Surveying</a:t>
            </a:r>
          </a:p>
          <a:p>
            <a:pPr marL="234950" indent="-234950">
              <a:buFontTx/>
              <a:buChar char="•"/>
            </a:pPr>
            <a:r>
              <a:rPr lang="en-US" sz="1600" b="1" dirty="0" smtClean="0">
                <a:latin typeface="Arial" charset="0"/>
              </a:rPr>
              <a:t>$30 </a:t>
            </a:r>
            <a:r>
              <a:rPr lang="en-US" sz="1600" b="1" dirty="0">
                <a:latin typeface="Arial" charset="0"/>
              </a:rPr>
              <a:t>Billion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461000" y="2863850"/>
            <a:ext cx="3154363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4950" indent="-234950">
              <a:buFontTx/>
              <a:buChar char="•"/>
            </a:pPr>
            <a:r>
              <a:rPr lang="en-US" sz="1600" b="1">
                <a:latin typeface="Arial" charset="0"/>
              </a:rPr>
              <a:t>Drilling &amp; Completion Fluids</a:t>
            </a:r>
          </a:p>
          <a:p>
            <a:pPr marL="234950" indent="-234950">
              <a:buFontTx/>
              <a:buChar char="•"/>
            </a:pPr>
            <a:r>
              <a:rPr lang="en-US" sz="1600" b="1">
                <a:latin typeface="Arial" charset="0"/>
              </a:rPr>
              <a:t>Solids &amp; Pressure Control</a:t>
            </a:r>
          </a:p>
          <a:p>
            <a:pPr marL="234950" indent="-234950">
              <a:buFontTx/>
              <a:buChar char="•"/>
            </a:pPr>
            <a:r>
              <a:rPr lang="en-US" sz="1600" b="1">
                <a:latin typeface="Arial" charset="0"/>
              </a:rPr>
              <a:t>Rig Instrumentation</a:t>
            </a:r>
          </a:p>
          <a:p>
            <a:pPr marL="234950" indent="-234950">
              <a:buFontTx/>
              <a:buChar char="•"/>
            </a:pPr>
            <a:r>
              <a:rPr lang="en-US" sz="1600" b="1">
                <a:latin typeface="Arial" charset="0"/>
              </a:rPr>
              <a:t>Treatment Services</a:t>
            </a:r>
          </a:p>
          <a:p>
            <a:pPr marL="234950" indent="-234950">
              <a:buFontTx/>
              <a:buChar char="•"/>
            </a:pPr>
            <a:r>
              <a:rPr lang="en-US" sz="1600" b="1">
                <a:latin typeface="Arial" charset="0"/>
              </a:rPr>
              <a:t>$6 Billion</a:t>
            </a:r>
          </a:p>
        </p:txBody>
      </p:sp>
      <p:sp>
        <p:nvSpPr>
          <p:cNvPr id="8197" name="Line 13"/>
          <p:cNvSpPr>
            <a:spLocks noChangeShapeType="1"/>
          </p:cNvSpPr>
          <p:nvPr/>
        </p:nvSpPr>
        <p:spPr bwMode="auto">
          <a:xfrm>
            <a:off x="4089400" y="2779713"/>
            <a:ext cx="0" cy="3175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198" name="Text Box 14"/>
          <p:cNvSpPr txBox="1">
            <a:spLocks noChangeArrowheads="1"/>
          </p:cNvSpPr>
          <p:nvPr/>
        </p:nvSpPr>
        <p:spPr bwMode="auto">
          <a:xfrm>
            <a:off x="5197475" y="5629275"/>
            <a:ext cx="315022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4950" indent="-234950">
              <a:buFontTx/>
              <a:buChar char="•"/>
            </a:pPr>
            <a:r>
              <a:rPr lang="en-US" sz="1600" b="1" dirty="0" err="1" smtClean="0">
                <a:latin typeface="Arial" charset="0"/>
              </a:rPr>
              <a:t>Separazione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en-US" sz="1600" b="1" dirty="0" err="1" smtClean="0">
                <a:latin typeface="Arial" charset="0"/>
              </a:rPr>
              <a:t>Liquidi</a:t>
            </a:r>
            <a:r>
              <a:rPr lang="en-US" sz="1600" b="1" dirty="0" smtClean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/ </a:t>
            </a:r>
            <a:r>
              <a:rPr lang="en-US" sz="1600" b="1" dirty="0" err="1" smtClean="0">
                <a:latin typeface="Arial" charset="0"/>
              </a:rPr>
              <a:t>Solidi</a:t>
            </a:r>
            <a:r>
              <a:rPr lang="en-US" sz="1600" b="1" dirty="0" smtClean="0">
                <a:latin typeface="Arial" charset="0"/>
              </a:rPr>
              <a:t> </a:t>
            </a:r>
            <a:endParaRPr lang="en-US" sz="1600" b="1" dirty="0">
              <a:latin typeface="Arial" charset="0"/>
            </a:endParaRPr>
          </a:p>
          <a:p>
            <a:pPr marL="234950" indent="-234950">
              <a:buFontTx/>
              <a:buChar char="•"/>
            </a:pPr>
            <a:r>
              <a:rPr lang="en-US" sz="1600" b="1" dirty="0" err="1" smtClean="0">
                <a:latin typeface="Arial" charset="0"/>
              </a:rPr>
              <a:t>Servizi</a:t>
            </a:r>
            <a:r>
              <a:rPr lang="en-US" sz="1600" b="1" dirty="0" smtClean="0">
                <a:latin typeface="Arial" charset="0"/>
              </a:rPr>
              <a:t> di </a:t>
            </a:r>
            <a:r>
              <a:rPr lang="en-US" sz="1600" b="1" dirty="0" err="1" smtClean="0">
                <a:latin typeface="Arial" charset="0"/>
              </a:rPr>
              <a:t>trattamento</a:t>
            </a:r>
            <a:endParaRPr lang="en-US" sz="1600" b="1" dirty="0">
              <a:latin typeface="Arial" charset="0"/>
            </a:endParaRPr>
          </a:p>
        </p:txBody>
      </p:sp>
      <p:sp>
        <p:nvSpPr>
          <p:cNvPr id="8199" name="Line 16"/>
          <p:cNvSpPr>
            <a:spLocks noChangeShapeType="1"/>
          </p:cNvSpPr>
          <p:nvPr/>
        </p:nvSpPr>
        <p:spPr bwMode="auto">
          <a:xfrm>
            <a:off x="4089400" y="3697288"/>
            <a:ext cx="0" cy="530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0" name="Line 18"/>
          <p:cNvSpPr>
            <a:spLocks noChangeShapeType="1"/>
          </p:cNvSpPr>
          <p:nvPr/>
        </p:nvSpPr>
        <p:spPr bwMode="auto">
          <a:xfrm>
            <a:off x="2178050" y="4257675"/>
            <a:ext cx="0" cy="485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8201" name="Text Box 19"/>
          <p:cNvSpPr txBox="1">
            <a:spLocks noChangeArrowheads="1"/>
          </p:cNvSpPr>
          <p:nvPr/>
        </p:nvSpPr>
        <p:spPr bwMode="auto">
          <a:xfrm>
            <a:off x="1163638" y="5610225"/>
            <a:ext cx="2680542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34950" indent="-234950">
              <a:buFontTx/>
              <a:buChar char="•"/>
            </a:pPr>
            <a:r>
              <a:rPr lang="en-US" sz="1600" b="1" dirty="0" err="1" smtClean="0">
                <a:latin typeface="Arial" charset="0"/>
              </a:rPr>
              <a:t>Classificazione</a:t>
            </a:r>
            <a:r>
              <a:rPr lang="en-US" sz="1600" b="1" dirty="0" smtClean="0">
                <a:latin typeface="Arial" charset="0"/>
              </a:rPr>
              <a:t> a </a:t>
            </a:r>
            <a:r>
              <a:rPr lang="en-US" sz="1600" b="1" dirty="0" err="1" smtClean="0">
                <a:latin typeface="Arial" charset="0"/>
              </a:rPr>
              <a:t>vento</a:t>
            </a:r>
            <a:endParaRPr lang="en-US" sz="1600" b="1" dirty="0">
              <a:latin typeface="Arial" charset="0"/>
            </a:endParaRPr>
          </a:p>
          <a:p>
            <a:pPr marL="234950" indent="-234950">
              <a:buFontTx/>
              <a:buChar char="•"/>
            </a:pPr>
            <a:r>
              <a:rPr lang="en-US" sz="1600" b="1" dirty="0" err="1" smtClean="0">
                <a:latin typeface="Arial" charset="0"/>
              </a:rPr>
              <a:t>Macinazione</a:t>
            </a:r>
            <a:r>
              <a:rPr lang="en-US" sz="1600" b="1" dirty="0" smtClean="0">
                <a:latin typeface="Arial" charset="0"/>
              </a:rPr>
              <a:t> fine </a:t>
            </a:r>
            <a:endParaRPr lang="en-US" sz="1600" b="1" dirty="0">
              <a:latin typeface="Arial" charset="0"/>
            </a:endParaRPr>
          </a:p>
          <a:p>
            <a:pPr marL="234950" indent="-234950">
              <a:buFontTx/>
              <a:buChar char="•"/>
            </a:pPr>
            <a:r>
              <a:rPr lang="en-US" sz="1600" b="1" dirty="0" smtClean="0">
                <a:latin typeface="Arial" charset="0"/>
              </a:rPr>
              <a:t>Impianti </a:t>
            </a:r>
            <a:r>
              <a:rPr lang="en-US" sz="1600" b="1" dirty="0" err="1" smtClean="0">
                <a:latin typeface="Arial" charset="0"/>
              </a:rPr>
              <a:t>chiavi</a:t>
            </a:r>
            <a:r>
              <a:rPr lang="en-US" sz="1600" b="1" dirty="0" smtClean="0">
                <a:latin typeface="Arial" charset="0"/>
              </a:rPr>
              <a:t> in </a:t>
            </a:r>
            <a:r>
              <a:rPr lang="en-US" sz="1600" b="1" dirty="0" err="1" smtClean="0">
                <a:latin typeface="Arial" charset="0"/>
              </a:rPr>
              <a:t>mano</a:t>
            </a:r>
            <a:endParaRPr lang="en-US" sz="1600" b="1" dirty="0">
              <a:latin typeface="Arial" charset="0"/>
            </a:endParaRPr>
          </a:p>
        </p:txBody>
      </p:sp>
      <p:grpSp>
        <p:nvGrpSpPr>
          <p:cNvPr id="8202" name="Group 21"/>
          <p:cNvGrpSpPr>
            <a:grpSpLocks/>
          </p:cNvGrpSpPr>
          <p:nvPr/>
        </p:nvGrpSpPr>
        <p:grpSpPr bwMode="auto">
          <a:xfrm>
            <a:off x="5605463" y="4811713"/>
            <a:ext cx="947737" cy="876300"/>
            <a:chOff x="1985" y="1841"/>
            <a:chExt cx="2037" cy="2000"/>
          </a:xfrm>
        </p:grpSpPr>
        <p:pic>
          <p:nvPicPr>
            <p:cNvPr id="8208" name="Picture 22" descr="Sweco300Color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5" y="1841"/>
              <a:ext cx="1790" cy="1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9" name="Text Box 23"/>
            <p:cNvSpPr txBox="1">
              <a:spLocks noChangeArrowheads="1"/>
            </p:cNvSpPr>
            <p:nvPr/>
          </p:nvSpPr>
          <p:spPr bwMode="auto">
            <a:xfrm>
              <a:off x="3470" y="3375"/>
              <a:ext cx="552" cy="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800">
                  <a:latin typeface="Tahoma" pitchFamily="34" charset="0"/>
                </a:rPr>
                <a:t>®</a:t>
              </a:r>
            </a:p>
          </p:txBody>
        </p:sp>
      </p:grpSp>
      <p:cxnSp>
        <p:nvCxnSpPr>
          <p:cNvPr id="8203" name="Straight Connector 25"/>
          <p:cNvCxnSpPr>
            <a:cxnSpLocks noChangeShapeType="1"/>
          </p:cNvCxnSpPr>
          <p:nvPr/>
        </p:nvCxnSpPr>
        <p:spPr bwMode="auto">
          <a:xfrm>
            <a:off x="2181225" y="4256088"/>
            <a:ext cx="384016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204" name="Line 18"/>
          <p:cNvSpPr>
            <a:spLocks noChangeShapeType="1"/>
          </p:cNvSpPr>
          <p:nvPr/>
        </p:nvSpPr>
        <p:spPr bwMode="auto">
          <a:xfrm>
            <a:off x="6021388" y="4257675"/>
            <a:ext cx="0" cy="4857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8206" name="Picture 29" descr="MISW-SLB-Web-RGB.g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3650" y="3108325"/>
            <a:ext cx="3100388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12" name="Group 20"/>
          <p:cNvGrpSpPr>
            <a:grpSpLocks/>
          </p:cNvGrpSpPr>
          <p:nvPr/>
        </p:nvGrpSpPr>
        <p:grpSpPr bwMode="auto">
          <a:xfrm>
            <a:off x="857250" y="4886325"/>
            <a:ext cx="2800350" cy="641350"/>
            <a:chOff x="7" y="7"/>
            <a:chExt cx="6823" cy="1901"/>
          </a:xfrm>
        </p:grpSpPr>
        <p:sp>
          <p:nvSpPr>
            <p:cNvPr id="8213" name="Rectangle 21"/>
            <p:cNvSpPr>
              <a:spLocks noChangeArrowheads="1"/>
            </p:cNvSpPr>
            <p:nvPr/>
          </p:nvSpPr>
          <p:spPr bwMode="auto">
            <a:xfrm>
              <a:off x="7" y="1215"/>
              <a:ext cx="6823" cy="693"/>
            </a:xfrm>
            <a:prstGeom prst="rect">
              <a:avLst/>
            </a:prstGeom>
            <a:solidFill>
              <a:srgbClr val="003399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4" name="Freeform 22"/>
            <p:cNvSpPr>
              <a:spLocks/>
            </p:cNvSpPr>
            <p:nvPr/>
          </p:nvSpPr>
          <p:spPr bwMode="auto">
            <a:xfrm>
              <a:off x="2692" y="7"/>
              <a:ext cx="518" cy="990"/>
            </a:xfrm>
            <a:custGeom>
              <a:avLst/>
              <a:gdLst/>
              <a:ahLst/>
              <a:cxnLst>
                <a:cxn ang="0">
                  <a:pos x="50" y="130"/>
                </a:cxn>
                <a:cxn ang="0">
                  <a:pos x="68" y="130"/>
                </a:cxn>
                <a:cxn ang="0">
                  <a:pos x="78" y="140"/>
                </a:cxn>
                <a:cxn ang="0">
                  <a:pos x="68" y="150"/>
                </a:cxn>
                <a:cxn ang="0">
                  <a:pos x="50" y="150"/>
                </a:cxn>
                <a:cxn ang="0">
                  <a:pos x="0" y="100"/>
                </a:cxn>
                <a:cxn ang="0">
                  <a:pos x="0" y="62"/>
                </a:cxn>
                <a:cxn ang="0">
                  <a:pos x="0" y="39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41"/>
                </a:cxn>
                <a:cxn ang="0">
                  <a:pos x="38" y="41"/>
                </a:cxn>
                <a:cxn ang="0">
                  <a:pos x="49" y="50"/>
                </a:cxn>
                <a:cxn ang="0">
                  <a:pos x="38" y="60"/>
                </a:cxn>
                <a:cxn ang="0">
                  <a:pos x="20" y="60"/>
                </a:cxn>
                <a:cxn ang="0">
                  <a:pos x="20" y="100"/>
                </a:cxn>
                <a:cxn ang="0">
                  <a:pos x="50" y="130"/>
                </a:cxn>
              </a:cxnLst>
              <a:rect l="0" t="0" r="r" b="b"/>
              <a:pathLst>
                <a:path w="78" h="150">
                  <a:moveTo>
                    <a:pt x="50" y="130"/>
                  </a:moveTo>
                  <a:cubicBezTo>
                    <a:pt x="50" y="130"/>
                    <a:pt x="68" y="130"/>
                    <a:pt x="68" y="130"/>
                  </a:cubicBezTo>
                  <a:cubicBezTo>
                    <a:pt x="74" y="130"/>
                    <a:pt x="78" y="134"/>
                    <a:pt x="78" y="140"/>
                  </a:cubicBezTo>
                  <a:cubicBezTo>
                    <a:pt x="78" y="146"/>
                    <a:pt x="74" y="150"/>
                    <a:pt x="68" y="150"/>
                  </a:cubicBezTo>
                  <a:cubicBezTo>
                    <a:pt x="68" y="150"/>
                    <a:pt x="50" y="150"/>
                    <a:pt x="50" y="150"/>
                  </a:cubicBezTo>
                  <a:cubicBezTo>
                    <a:pt x="22" y="150"/>
                    <a:pt x="0" y="129"/>
                    <a:pt x="0" y="100"/>
                  </a:cubicBezTo>
                  <a:cubicBezTo>
                    <a:pt x="0" y="100"/>
                    <a:pt x="0" y="62"/>
                    <a:pt x="0" y="62"/>
                  </a:cubicBezTo>
                  <a:cubicBezTo>
                    <a:pt x="0" y="62"/>
                    <a:pt x="0" y="39"/>
                    <a:pt x="0" y="39"/>
                  </a:cubicBezTo>
                  <a:cubicBezTo>
                    <a:pt x="0" y="39"/>
                    <a:pt x="0" y="10"/>
                    <a:pt x="0" y="10"/>
                  </a:cubicBezTo>
                  <a:cubicBezTo>
                    <a:pt x="0" y="4"/>
                    <a:pt x="3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0"/>
                    <a:pt x="20" y="41"/>
                    <a:pt x="20" y="41"/>
                  </a:cubicBezTo>
                  <a:cubicBezTo>
                    <a:pt x="20" y="41"/>
                    <a:pt x="38" y="41"/>
                    <a:pt x="38" y="41"/>
                  </a:cubicBezTo>
                  <a:cubicBezTo>
                    <a:pt x="44" y="41"/>
                    <a:pt x="49" y="44"/>
                    <a:pt x="49" y="50"/>
                  </a:cubicBezTo>
                  <a:cubicBezTo>
                    <a:pt x="49" y="57"/>
                    <a:pt x="44" y="60"/>
                    <a:pt x="38" y="60"/>
                  </a:cubicBezTo>
                  <a:cubicBezTo>
                    <a:pt x="38" y="60"/>
                    <a:pt x="20" y="60"/>
                    <a:pt x="20" y="60"/>
                  </a:cubicBezTo>
                  <a:cubicBezTo>
                    <a:pt x="20" y="60"/>
                    <a:pt x="20" y="100"/>
                    <a:pt x="20" y="100"/>
                  </a:cubicBezTo>
                  <a:cubicBezTo>
                    <a:pt x="20" y="116"/>
                    <a:pt x="35" y="130"/>
                    <a:pt x="50" y="13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5" name="Freeform 23"/>
            <p:cNvSpPr>
              <a:spLocks/>
            </p:cNvSpPr>
            <p:nvPr/>
          </p:nvSpPr>
          <p:spPr bwMode="auto">
            <a:xfrm>
              <a:off x="6068" y="13"/>
              <a:ext cx="530" cy="984"/>
            </a:xfrm>
            <a:custGeom>
              <a:avLst/>
              <a:gdLst/>
              <a:ahLst/>
              <a:cxnLst>
                <a:cxn ang="0">
                  <a:pos x="20" y="99"/>
                </a:cxn>
                <a:cxn ang="0">
                  <a:pos x="49" y="129"/>
                </a:cxn>
                <a:cxn ang="0">
                  <a:pos x="69" y="129"/>
                </a:cxn>
                <a:cxn ang="0">
                  <a:pos x="80" y="139"/>
                </a:cxn>
                <a:cxn ang="0">
                  <a:pos x="69" y="149"/>
                </a:cxn>
                <a:cxn ang="0">
                  <a:pos x="49" y="149"/>
                </a:cxn>
                <a:cxn ang="0">
                  <a:pos x="0" y="99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99"/>
                </a:cxn>
              </a:cxnLst>
              <a:rect l="0" t="0" r="r" b="b"/>
              <a:pathLst>
                <a:path w="80" h="149">
                  <a:moveTo>
                    <a:pt x="20" y="99"/>
                  </a:moveTo>
                  <a:cubicBezTo>
                    <a:pt x="20" y="114"/>
                    <a:pt x="33" y="129"/>
                    <a:pt x="49" y="129"/>
                  </a:cubicBezTo>
                  <a:cubicBezTo>
                    <a:pt x="49" y="129"/>
                    <a:pt x="69" y="129"/>
                    <a:pt x="69" y="129"/>
                  </a:cubicBezTo>
                  <a:cubicBezTo>
                    <a:pt x="75" y="129"/>
                    <a:pt x="80" y="133"/>
                    <a:pt x="80" y="139"/>
                  </a:cubicBezTo>
                  <a:cubicBezTo>
                    <a:pt x="80" y="145"/>
                    <a:pt x="75" y="149"/>
                    <a:pt x="69" y="149"/>
                  </a:cubicBezTo>
                  <a:cubicBezTo>
                    <a:pt x="69" y="149"/>
                    <a:pt x="49" y="149"/>
                    <a:pt x="49" y="149"/>
                  </a:cubicBezTo>
                  <a:cubicBezTo>
                    <a:pt x="20" y="149"/>
                    <a:pt x="1" y="129"/>
                    <a:pt x="0" y="99"/>
                  </a:cubicBezTo>
                  <a:cubicBezTo>
                    <a:pt x="0" y="99"/>
                    <a:pt x="0" y="10"/>
                    <a:pt x="0" y="10"/>
                  </a:cubicBezTo>
                  <a:cubicBezTo>
                    <a:pt x="0" y="4"/>
                    <a:pt x="3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00"/>
                    <a:pt x="20" y="99"/>
                    <a:pt x="20" y="99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6" name="Freeform 24"/>
            <p:cNvSpPr>
              <a:spLocks noEditPoints="1"/>
            </p:cNvSpPr>
            <p:nvPr/>
          </p:nvSpPr>
          <p:spPr bwMode="auto">
            <a:xfrm>
              <a:off x="6519" y="13"/>
              <a:ext cx="305" cy="297"/>
            </a:xfrm>
            <a:custGeom>
              <a:avLst/>
              <a:gdLst/>
              <a:ahLst/>
              <a:cxnLst>
                <a:cxn ang="0">
                  <a:pos x="18" y="21"/>
                </a:cxn>
                <a:cxn ang="0">
                  <a:pos x="18" y="14"/>
                </a:cxn>
                <a:cxn ang="0">
                  <a:pos x="25" y="14"/>
                </a:cxn>
                <a:cxn ang="0">
                  <a:pos x="32" y="17"/>
                </a:cxn>
                <a:cxn ang="0">
                  <a:pos x="23" y="21"/>
                </a:cxn>
                <a:cxn ang="0">
                  <a:pos x="18" y="21"/>
                </a:cxn>
                <a:cxn ang="0">
                  <a:pos x="27" y="24"/>
                </a:cxn>
                <a:cxn ang="0">
                  <a:pos x="35" y="17"/>
                </a:cxn>
                <a:cxn ang="0">
                  <a:pos x="26" y="11"/>
                </a:cxn>
                <a:cxn ang="0">
                  <a:pos x="15" y="11"/>
                </a:cxn>
                <a:cxn ang="0">
                  <a:pos x="15" y="36"/>
                </a:cxn>
                <a:cxn ang="0">
                  <a:pos x="18" y="36"/>
                </a:cxn>
                <a:cxn ang="0">
                  <a:pos x="18" y="24"/>
                </a:cxn>
                <a:cxn ang="0">
                  <a:pos x="24" y="24"/>
                </a:cxn>
                <a:cxn ang="0">
                  <a:pos x="31" y="36"/>
                </a:cxn>
                <a:cxn ang="0">
                  <a:pos x="34" y="36"/>
                </a:cxn>
                <a:cxn ang="0">
                  <a:pos x="27" y="24"/>
                </a:cxn>
                <a:cxn ang="0">
                  <a:pos x="23" y="43"/>
                </a:cxn>
                <a:cxn ang="0">
                  <a:pos x="3" y="23"/>
                </a:cxn>
                <a:cxn ang="0">
                  <a:pos x="23" y="3"/>
                </a:cxn>
                <a:cxn ang="0">
                  <a:pos x="43" y="23"/>
                </a:cxn>
                <a:cxn ang="0">
                  <a:pos x="23" y="43"/>
                </a:cxn>
                <a:cxn ang="0">
                  <a:pos x="23" y="45"/>
                </a:cxn>
                <a:cxn ang="0">
                  <a:pos x="46" y="23"/>
                </a:cxn>
                <a:cxn ang="0">
                  <a:pos x="23" y="0"/>
                </a:cxn>
                <a:cxn ang="0">
                  <a:pos x="0" y="23"/>
                </a:cxn>
                <a:cxn ang="0">
                  <a:pos x="23" y="45"/>
                </a:cxn>
              </a:cxnLst>
              <a:rect l="0" t="0" r="r" b="b"/>
              <a:pathLst>
                <a:path w="46" h="45">
                  <a:moveTo>
                    <a:pt x="18" y="21"/>
                  </a:moveTo>
                  <a:cubicBezTo>
                    <a:pt x="18" y="21"/>
                    <a:pt x="18" y="14"/>
                    <a:pt x="18" y="14"/>
                  </a:cubicBezTo>
                  <a:cubicBezTo>
                    <a:pt x="18" y="14"/>
                    <a:pt x="25" y="14"/>
                    <a:pt x="25" y="14"/>
                  </a:cubicBezTo>
                  <a:cubicBezTo>
                    <a:pt x="28" y="14"/>
                    <a:pt x="32" y="14"/>
                    <a:pt x="32" y="17"/>
                  </a:cubicBezTo>
                  <a:cubicBezTo>
                    <a:pt x="32" y="22"/>
                    <a:pt x="26" y="21"/>
                    <a:pt x="23" y="21"/>
                  </a:cubicBezTo>
                  <a:cubicBezTo>
                    <a:pt x="23" y="21"/>
                    <a:pt x="18" y="21"/>
                    <a:pt x="18" y="21"/>
                  </a:cubicBezTo>
                  <a:close/>
                  <a:moveTo>
                    <a:pt x="27" y="24"/>
                  </a:moveTo>
                  <a:cubicBezTo>
                    <a:pt x="31" y="24"/>
                    <a:pt x="35" y="22"/>
                    <a:pt x="35" y="17"/>
                  </a:cubicBezTo>
                  <a:cubicBezTo>
                    <a:pt x="35" y="13"/>
                    <a:pt x="32" y="11"/>
                    <a:pt x="26" y="11"/>
                  </a:cubicBezTo>
                  <a:cubicBezTo>
                    <a:pt x="26" y="11"/>
                    <a:pt x="15" y="11"/>
                    <a:pt x="15" y="11"/>
                  </a:cubicBezTo>
                  <a:cubicBezTo>
                    <a:pt x="15" y="11"/>
                    <a:pt x="15" y="36"/>
                    <a:pt x="15" y="36"/>
                  </a:cubicBezTo>
                  <a:cubicBezTo>
                    <a:pt x="15" y="36"/>
                    <a:pt x="18" y="36"/>
                    <a:pt x="18" y="36"/>
                  </a:cubicBezTo>
                  <a:cubicBezTo>
                    <a:pt x="18" y="36"/>
                    <a:pt x="18" y="24"/>
                    <a:pt x="18" y="24"/>
                  </a:cubicBezTo>
                  <a:cubicBezTo>
                    <a:pt x="18" y="24"/>
                    <a:pt x="24" y="24"/>
                    <a:pt x="24" y="24"/>
                  </a:cubicBezTo>
                  <a:cubicBezTo>
                    <a:pt x="24" y="24"/>
                    <a:pt x="31" y="36"/>
                    <a:pt x="31" y="36"/>
                  </a:cubicBezTo>
                  <a:cubicBezTo>
                    <a:pt x="31" y="36"/>
                    <a:pt x="34" y="36"/>
                    <a:pt x="34" y="36"/>
                  </a:cubicBezTo>
                  <a:cubicBezTo>
                    <a:pt x="34" y="36"/>
                    <a:pt x="27" y="24"/>
                    <a:pt x="27" y="24"/>
                  </a:cubicBezTo>
                  <a:close/>
                  <a:moveTo>
                    <a:pt x="23" y="43"/>
                  </a:moveTo>
                  <a:cubicBezTo>
                    <a:pt x="12" y="43"/>
                    <a:pt x="3" y="34"/>
                    <a:pt x="3" y="23"/>
                  </a:cubicBezTo>
                  <a:cubicBezTo>
                    <a:pt x="3" y="12"/>
                    <a:pt x="12" y="3"/>
                    <a:pt x="23" y="3"/>
                  </a:cubicBezTo>
                  <a:cubicBezTo>
                    <a:pt x="34" y="3"/>
                    <a:pt x="43" y="12"/>
                    <a:pt x="43" y="23"/>
                  </a:cubicBezTo>
                  <a:cubicBezTo>
                    <a:pt x="43" y="34"/>
                    <a:pt x="34" y="43"/>
                    <a:pt x="23" y="43"/>
                  </a:cubicBezTo>
                  <a:close/>
                  <a:moveTo>
                    <a:pt x="23" y="45"/>
                  </a:moveTo>
                  <a:cubicBezTo>
                    <a:pt x="36" y="45"/>
                    <a:pt x="46" y="35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ubicBezTo>
                    <a:pt x="11" y="0"/>
                    <a:pt x="0" y="10"/>
                    <a:pt x="0" y="23"/>
                  </a:cubicBezTo>
                  <a:cubicBezTo>
                    <a:pt x="0" y="35"/>
                    <a:pt x="11" y="45"/>
                    <a:pt x="23" y="45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7" name="Freeform 25"/>
            <p:cNvSpPr>
              <a:spLocks/>
            </p:cNvSpPr>
            <p:nvPr/>
          </p:nvSpPr>
          <p:spPr bwMode="auto">
            <a:xfrm>
              <a:off x="1863" y="337"/>
              <a:ext cx="670" cy="660"/>
            </a:xfrm>
            <a:custGeom>
              <a:avLst/>
              <a:gdLst/>
              <a:ahLst/>
              <a:cxnLst>
                <a:cxn ang="0">
                  <a:pos x="80" y="50"/>
                </a:cxn>
                <a:cxn ang="0">
                  <a:pos x="81" y="9"/>
                </a:cxn>
                <a:cxn ang="0">
                  <a:pos x="90" y="0"/>
                </a:cxn>
                <a:cxn ang="0">
                  <a:pos x="101" y="10"/>
                </a:cxn>
                <a:cxn ang="0">
                  <a:pos x="101" y="50"/>
                </a:cxn>
                <a:cxn ang="0">
                  <a:pos x="52" y="100"/>
                </a:cxn>
                <a:cxn ang="0">
                  <a:pos x="0" y="49"/>
                </a:cxn>
                <a:cxn ang="0">
                  <a:pos x="1" y="10"/>
                </a:cxn>
                <a:cxn ang="0">
                  <a:pos x="11" y="0"/>
                </a:cxn>
                <a:cxn ang="0">
                  <a:pos x="21" y="9"/>
                </a:cxn>
                <a:cxn ang="0">
                  <a:pos x="21" y="50"/>
                </a:cxn>
                <a:cxn ang="0">
                  <a:pos x="51" y="80"/>
                </a:cxn>
                <a:cxn ang="0">
                  <a:pos x="80" y="50"/>
                </a:cxn>
              </a:cxnLst>
              <a:rect l="0" t="0" r="r" b="b"/>
              <a:pathLst>
                <a:path w="101" h="100">
                  <a:moveTo>
                    <a:pt x="80" y="50"/>
                  </a:moveTo>
                  <a:cubicBezTo>
                    <a:pt x="80" y="50"/>
                    <a:pt x="81" y="10"/>
                    <a:pt x="81" y="9"/>
                  </a:cubicBezTo>
                  <a:cubicBezTo>
                    <a:pt x="81" y="3"/>
                    <a:pt x="84" y="0"/>
                    <a:pt x="90" y="0"/>
                  </a:cubicBezTo>
                  <a:cubicBezTo>
                    <a:pt x="97" y="0"/>
                    <a:pt x="101" y="4"/>
                    <a:pt x="101" y="10"/>
                  </a:cubicBezTo>
                  <a:cubicBezTo>
                    <a:pt x="101" y="10"/>
                    <a:pt x="101" y="50"/>
                    <a:pt x="101" y="50"/>
                  </a:cubicBezTo>
                  <a:cubicBezTo>
                    <a:pt x="101" y="79"/>
                    <a:pt x="80" y="100"/>
                    <a:pt x="52" y="100"/>
                  </a:cubicBezTo>
                  <a:cubicBezTo>
                    <a:pt x="23" y="100"/>
                    <a:pt x="0" y="78"/>
                    <a:pt x="0" y="49"/>
                  </a:cubicBezTo>
                  <a:cubicBezTo>
                    <a:pt x="0" y="49"/>
                    <a:pt x="1" y="10"/>
                    <a:pt x="1" y="10"/>
                  </a:cubicBezTo>
                  <a:cubicBezTo>
                    <a:pt x="1" y="4"/>
                    <a:pt x="5" y="0"/>
                    <a:pt x="11" y="0"/>
                  </a:cubicBezTo>
                  <a:cubicBezTo>
                    <a:pt x="17" y="0"/>
                    <a:pt x="21" y="3"/>
                    <a:pt x="21" y="9"/>
                  </a:cubicBezTo>
                  <a:cubicBezTo>
                    <a:pt x="21" y="9"/>
                    <a:pt x="21" y="50"/>
                    <a:pt x="21" y="50"/>
                  </a:cubicBezTo>
                  <a:cubicBezTo>
                    <a:pt x="21" y="66"/>
                    <a:pt x="35" y="80"/>
                    <a:pt x="51" y="80"/>
                  </a:cubicBezTo>
                  <a:cubicBezTo>
                    <a:pt x="67" y="80"/>
                    <a:pt x="80" y="66"/>
                    <a:pt x="80" y="5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8" name="Freeform 26"/>
            <p:cNvSpPr>
              <a:spLocks/>
            </p:cNvSpPr>
            <p:nvPr/>
          </p:nvSpPr>
          <p:spPr bwMode="auto">
            <a:xfrm>
              <a:off x="5212" y="271"/>
              <a:ext cx="644" cy="772"/>
            </a:xfrm>
            <a:custGeom>
              <a:avLst/>
              <a:gdLst/>
              <a:ahLst/>
              <a:cxnLst>
                <a:cxn ang="0">
                  <a:pos x="86" y="70"/>
                </a:cxn>
                <a:cxn ang="0">
                  <a:pos x="94" y="86"/>
                </a:cxn>
                <a:cxn ang="0">
                  <a:pos x="76" y="103"/>
                </a:cxn>
                <a:cxn ang="0">
                  <a:pos x="4" y="86"/>
                </a:cxn>
                <a:cxn ang="0">
                  <a:pos x="7" y="71"/>
                </a:cxn>
                <a:cxn ang="0">
                  <a:pos x="22" y="75"/>
                </a:cxn>
                <a:cxn ang="0">
                  <a:pos x="71" y="82"/>
                </a:cxn>
                <a:cxn ang="0">
                  <a:pos x="8" y="48"/>
                </a:cxn>
                <a:cxn ang="0">
                  <a:pos x="3" y="32"/>
                </a:cxn>
                <a:cxn ang="0">
                  <a:pos x="21" y="15"/>
                </a:cxn>
                <a:cxn ang="0">
                  <a:pos x="92" y="31"/>
                </a:cxn>
                <a:cxn ang="0">
                  <a:pos x="88" y="45"/>
                </a:cxn>
                <a:cxn ang="0">
                  <a:pos x="71" y="40"/>
                </a:cxn>
                <a:cxn ang="0">
                  <a:pos x="28" y="36"/>
                </a:cxn>
                <a:cxn ang="0">
                  <a:pos x="86" y="70"/>
                </a:cxn>
              </a:cxnLst>
              <a:rect l="0" t="0" r="r" b="b"/>
              <a:pathLst>
                <a:path w="97" h="117">
                  <a:moveTo>
                    <a:pt x="86" y="70"/>
                  </a:moveTo>
                  <a:cubicBezTo>
                    <a:pt x="91" y="73"/>
                    <a:pt x="97" y="81"/>
                    <a:pt x="94" y="86"/>
                  </a:cubicBezTo>
                  <a:cubicBezTo>
                    <a:pt x="89" y="94"/>
                    <a:pt x="85" y="98"/>
                    <a:pt x="76" y="103"/>
                  </a:cubicBezTo>
                  <a:cubicBezTo>
                    <a:pt x="51" y="117"/>
                    <a:pt x="18" y="110"/>
                    <a:pt x="4" y="86"/>
                  </a:cubicBezTo>
                  <a:cubicBezTo>
                    <a:pt x="1" y="80"/>
                    <a:pt x="2" y="75"/>
                    <a:pt x="7" y="71"/>
                  </a:cubicBezTo>
                  <a:cubicBezTo>
                    <a:pt x="13" y="68"/>
                    <a:pt x="19" y="69"/>
                    <a:pt x="22" y="75"/>
                  </a:cubicBezTo>
                  <a:cubicBezTo>
                    <a:pt x="34" y="93"/>
                    <a:pt x="55" y="96"/>
                    <a:pt x="71" y="82"/>
                  </a:cubicBezTo>
                  <a:cubicBezTo>
                    <a:pt x="71" y="82"/>
                    <a:pt x="8" y="48"/>
                    <a:pt x="8" y="48"/>
                  </a:cubicBezTo>
                  <a:cubicBezTo>
                    <a:pt x="2" y="45"/>
                    <a:pt x="0" y="38"/>
                    <a:pt x="3" y="32"/>
                  </a:cubicBezTo>
                  <a:cubicBezTo>
                    <a:pt x="7" y="24"/>
                    <a:pt x="13" y="20"/>
                    <a:pt x="21" y="15"/>
                  </a:cubicBezTo>
                  <a:cubicBezTo>
                    <a:pt x="46" y="0"/>
                    <a:pt x="78" y="6"/>
                    <a:pt x="92" y="31"/>
                  </a:cubicBezTo>
                  <a:cubicBezTo>
                    <a:pt x="95" y="36"/>
                    <a:pt x="93" y="42"/>
                    <a:pt x="88" y="45"/>
                  </a:cubicBezTo>
                  <a:cubicBezTo>
                    <a:pt x="82" y="49"/>
                    <a:pt x="75" y="45"/>
                    <a:pt x="71" y="40"/>
                  </a:cubicBezTo>
                  <a:cubicBezTo>
                    <a:pt x="59" y="22"/>
                    <a:pt x="42" y="24"/>
                    <a:pt x="28" y="36"/>
                  </a:cubicBezTo>
                  <a:cubicBezTo>
                    <a:pt x="28" y="36"/>
                    <a:pt x="86" y="70"/>
                    <a:pt x="86" y="7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19" name="Oval 27"/>
            <p:cNvSpPr>
              <a:spLocks noChangeArrowheads="1"/>
            </p:cNvSpPr>
            <p:nvPr/>
          </p:nvSpPr>
          <p:spPr bwMode="auto">
            <a:xfrm>
              <a:off x="5882" y="845"/>
              <a:ext cx="153" cy="15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0" name="Oval 28"/>
            <p:cNvSpPr>
              <a:spLocks noChangeArrowheads="1"/>
            </p:cNvSpPr>
            <p:nvPr/>
          </p:nvSpPr>
          <p:spPr bwMode="auto">
            <a:xfrm>
              <a:off x="6678" y="845"/>
              <a:ext cx="146" cy="152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1" name="Freeform 29"/>
            <p:cNvSpPr>
              <a:spLocks/>
            </p:cNvSpPr>
            <p:nvPr/>
          </p:nvSpPr>
          <p:spPr bwMode="auto">
            <a:xfrm>
              <a:off x="4078" y="317"/>
              <a:ext cx="664" cy="687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54" y="103"/>
                </a:cxn>
                <a:cxn ang="0">
                  <a:pos x="1" y="52"/>
                </a:cxn>
                <a:cxn ang="0">
                  <a:pos x="52" y="0"/>
                </a:cxn>
                <a:cxn ang="0">
                  <a:pos x="96" y="23"/>
                </a:cxn>
                <a:cxn ang="0">
                  <a:pos x="93" y="38"/>
                </a:cxn>
                <a:cxn ang="0">
                  <a:pos x="77" y="35"/>
                </a:cxn>
                <a:cxn ang="0">
                  <a:pos x="51" y="19"/>
                </a:cxn>
                <a:cxn ang="0">
                  <a:pos x="21" y="50"/>
                </a:cxn>
                <a:cxn ang="0">
                  <a:pos x="52" y="84"/>
                </a:cxn>
                <a:cxn ang="0">
                  <a:pos x="78" y="69"/>
                </a:cxn>
                <a:cxn ang="0">
                  <a:pos x="94" y="65"/>
                </a:cxn>
                <a:cxn ang="0">
                  <a:pos x="97" y="80"/>
                </a:cxn>
              </a:cxnLst>
              <a:rect l="0" t="0" r="r" b="b"/>
              <a:pathLst>
                <a:path w="100" h="104">
                  <a:moveTo>
                    <a:pt x="97" y="80"/>
                  </a:moveTo>
                  <a:cubicBezTo>
                    <a:pt x="88" y="94"/>
                    <a:pt x="71" y="103"/>
                    <a:pt x="54" y="103"/>
                  </a:cubicBezTo>
                  <a:cubicBezTo>
                    <a:pt x="21" y="104"/>
                    <a:pt x="1" y="77"/>
                    <a:pt x="1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71" y="0"/>
                    <a:pt x="87" y="9"/>
                    <a:pt x="96" y="23"/>
                  </a:cubicBezTo>
                  <a:cubicBezTo>
                    <a:pt x="100" y="29"/>
                    <a:pt x="98" y="35"/>
                    <a:pt x="93" y="38"/>
                  </a:cubicBezTo>
                  <a:cubicBezTo>
                    <a:pt x="88" y="42"/>
                    <a:pt x="81" y="40"/>
                    <a:pt x="77" y="35"/>
                  </a:cubicBezTo>
                  <a:cubicBezTo>
                    <a:pt x="72" y="27"/>
                    <a:pt x="63" y="19"/>
                    <a:pt x="51" y="19"/>
                  </a:cubicBezTo>
                  <a:cubicBezTo>
                    <a:pt x="31" y="20"/>
                    <a:pt x="21" y="35"/>
                    <a:pt x="21" y="50"/>
                  </a:cubicBezTo>
                  <a:cubicBezTo>
                    <a:pt x="21" y="66"/>
                    <a:pt x="31" y="83"/>
                    <a:pt x="52" y="84"/>
                  </a:cubicBezTo>
                  <a:cubicBezTo>
                    <a:pt x="65" y="84"/>
                    <a:pt x="73" y="77"/>
                    <a:pt x="78" y="69"/>
                  </a:cubicBezTo>
                  <a:cubicBezTo>
                    <a:pt x="81" y="64"/>
                    <a:pt x="88" y="62"/>
                    <a:pt x="94" y="65"/>
                  </a:cubicBezTo>
                  <a:cubicBezTo>
                    <a:pt x="99" y="69"/>
                    <a:pt x="99" y="73"/>
                    <a:pt x="97" y="8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2" name="Freeform 30"/>
            <p:cNvSpPr>
              <a:spLocks/>
            </p:cNvSpPr>
            <p:nvPr/>
          </p:nvSpPr>
          <p:spPr bwMode="auto">
            <a:xfrm>
              <a:off x="1081" y="317"/>
              <a:ext cx="656" cy="687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54" y="103"/>
                </a:cxn>
                <a:cxn ang="0">
                  <a:pos x="1" y="52"/>
                </a:cxn>
                <a:cxn ang="0">
                  <a:pos x="52" y="0"/>
                </a:cxn>
                <a:cxn ang="0">
                  <a:pos x="96" y="23"/>
                </a:cxn>
                <a:cxn ang="0">
                  <a:pos x="93" y="38"/>
                </a:cxn>
                <a:cxn ang="0">
                  <a:pos x="77" y="35"/>
                </a:cxn>
                <a:cxn ang="0">
                  <a:pos x="51" y="19"/>
                </a:cxn>
                <a:cxn ang="0">
                  <a:pos x="21" y="50"/>
                </a:cxn>
                <a:cxn ang="0">
                  <a:pos x="52" y="84"/>
                </a:cxn>
                <a:cxn ang="0">
                  <a:pos x="77" y="69"/>
                </a:cxn>
                <a:cxn ang="0">
                  <a:pos x="93" y="65"/>
                </a:cxn>
                <a:cxn ang="0">
                  <a:pos x="97" y="80"/>
                </a:cxn>
              </a:cxnLst>
              <a:rect l="0" t="0" r="r" b="b"/>
              <a:pathLst>
                <a:path w="99" h="104">
                  <a:moveTo>
                    <a:pt x="97" y="80"/>
                  </a:moveTo>
                  <a:cubicBezTo>
                    <a:pt x="88" y="94"/>
                    <a:pt x="70" y="103"/>
                    <a:pt x="54" y="103"/>
                  </a:cubicBezTo>
                  <a:cubicBezTo>
                    <a:pt x="21" y="104"/>
                    <a:pt x="1" y="77"/>
                    <a:pt x="1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70" y="0"/>
                    <a:pt x="86" y="9"/>
                    <a:pt x="96" y="23"/>
                  </a:cubicBezTo>
                  <a:cubicBezTo>
                    <a:pt x="99" y="29"/>
                    <a:pt x="98" y="35"/>
                    <a:pt x="93" y="38"/>
                  </a:cubicBezTo>
                  <a:cubicBezTo>
                    <a:pt x="88" y="42"/>
                    <a:pt x="81" y="40"/>
                    <a:pt x="77" y="35"/>
                  </a:cubicBezTo>
                  <a:cubicBezTo>
                    <a:pt x="72" y="27"/>
                    <a:pt x="63" y="19"/>
                    <a:pt x="51" y="19"/>
                  </a:cubicBezTo>
                  <a:cubicBezTo>
                    <a:pt x="31" y="20"/>
                    <a:pt x="21" y="35"/>
                    <a:pt x="21" y="50"/>
                  </a:cubicBezTo>
                  <a:cubicBezTo>
                    <a:pt x="21" y="66"/>
                    <a:pt x="31" y="83"/>
                    <a:pt x="52" y="84"/>
                  </a:cubicBezTo>
                  <a:cubicBezTo>
                    <a:pt x="65" y="84"/>
                    <a:pt x="72" y="77"/>
                    <a:pt x="77" y="69"/>
                  </a:cubicBezTo>
                  <a:cubicBezTo>
                    <a:pt x="81" y="64"/>
                    <a:pt x="88" y="62"/>
                    <a:pt x="93" y="65"/>
                  </a:cubicBezTo>
                  <a:cubicBezTo>
                    <a:pt x="99" y="69"/>
                    <a:pt x="99" y="73"/>
                    <a:pt x="97" y="8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3" name="Freeform 31"/>
            <p:cNvSpPr>
              <a:spLocks noEditPoints="1"/>
            </p:cNvSpPr>
            <p:nvPr/>
          </p:nvSpPr>
          <p:spPr bwMode="auto">
            <a:xfrm>
              <a:off x="7" y="310"/>
              <a:ext cx="961" cy="700"/>
            </a:xfrm>
            <a:custGeom>
              <a:avLst/>
              <a:gdLst/>
              <a:ahLst/>
              <a:cxnLst>
                <a:cxn ang="0">
                  <a:pos x="145" y="51"/>
                </a:cxn>
                <a:cxn ang="0">
                  <a:pos x="93" y="0"/>
                </a:cxn>
                <a:cxn ang="0">
                  <a:pos x="44" y="41"/>
                </a:cxn>
                <a:cxn ang="0">
                  <a:pos x="12" y="41"/>
                </a:cxn>
                <a:cxn ang="0">
                  <a:pos x="0" y="51"/>
                </a:cxn>
                <a:cxn ang="0">
                  <a:pos x="12" y="61"/>
                </a:cxn>
                <a:cxn ang="0">
                  <a:pos x="44" y="61"/>
                </a:cxn>
                <a:cxn ang="0">
                  <a:pos x="91" y="104"/>
                </a:cxn>
                <a:cxn ang="0">
                  <a:pos x="136" y="84"/>
                </a:cxn>
                <a:cxn ang="0">
                  <a:pos x="120" y="73"/>
                </a:cxn>
                <a:cxn ang="0">
                  <a:pos x="91" y="84"/>
                </a:cxn>
                <a:cxn ang="0">
                  <a:pos x="66" y="61"/>
                </a:cxn>
                <a:cxn ang="0">
                  <a:pos x="133" y="61"/>
                </a:cxn>
                <a:cxn ang="0">
                  <a:pos x="145" y="51"/>
                </a:cxn>
                <a:cxn ang="0">
                  <a:pos x="65" y="41"/>
                </a:cxn>
                <a:cxn ang="0">
                  <a:pos x="95" y="18"/>
                </a:cxn>
                <a:cxn ang="0">
                  <a:pos x="124" y="41"/>
                </a:cxn>
                <a:cxn ang="0">
                  <a:pos x="65" y="41"/>
                </a:cxn>
              </a:cxnLst>
              <a:rect l="0" t="0" r="r" b="b"/>
              <a:pathLst>
                <a:path w="145" h="106">
                  <a:moveTo>
                    <a:pt x="145" y="51"/>
                  </a:moveTo>
                  <a:cubicBezTo>
                    <a:pt x="144" y="20"/>
                    <a:pt x="122" y="0"/>
                    <a:pt x="93" y="0"/>
                  </a:cubicBezTo>
                  <a:cubicBezTo>
                    <a:pt x="69" y="0"/>
                    <a:pt x="49" y="19"/>
                    <a:pt x="44" y="41"/>
                  </a:cubicBezTo>
                  <a:cubicBezTo>
                    <a:pt x="44" y="41"/>
                    <a:pt x="12" y="41"/>
                    <a:pt x="12" y="41"/>
                  </a:cubicBezTo>
                  <a:cubicBezTo>
                    <a:pt x="6" y="41"/>
                    <a:pt x="0" y="45"/>
                    <a:pt x="0" y="51"/>
                  </a:cubicBezTo>
                  <a:cubicBezTo>
                    <a:pt x="0" y="57"/>
                    <a:pt x="6" y="61"/>
                    <a:pt x="12" y="61"/>
                  </a:cubicBezTo>
                  <a:cubicBezTo>
                    <a:pt x="12" y="61"/>
                    <a:pt x="44" y="61"/>
                    <a:pt x="44" y="61"/>
                  </a:cubicBezTo>
                  <a:cubicBezTo>
                    <a:pt x="49" y="83"/>
                    <a:pt x="67" y="102"/>
                    <a:pt x="91" y="104"/>
                  </a:cubicBezTo>
                  <a:cubicBezTo>
                    <a:pt x="111" y="106"/>
                    <a:pt x="126" y="98"/>
                    <a:pt x="136" y="84"/>
                  </a:cubicBezTo>
                  <a:cubicBezTo>
                    <a:pt x="139" y="78"/>
                    <a:pt x="128" y="65"/>
                    <a:pt x="120" y="73"/>
                  </a:cubicBezTo>
                  <a:cubicBezTo>
                    <a:pt x="114" y="81"/>
                    <a:pt x="104" y="86"/>
                    <a:pt x="91" y="84"/>
                  </a:cubicBezTo>
                  <a:cubicBezTo>
                    <a:pt x="79" y="82"/>
                    <a:pt x="70" y="72"/>
                    <a:pt x="66" y="61"/>
                  </a:cubicBezTo>
                  <a:cubicBezTo>
                    <a:pt x="66" y="61"/>
                    <a:pt x="133" y="61"/>
                    <a:pt x="133" y="61"/>
                  </a:cubicBezTo>
                  <a:cubicBezTo>
                    <a:pt x="133" y="61"/>
                    <a:pt x="145" y="61"/>
                    <a:pt x="145" y="51"/>
                  </a:cubicBezTo>
                  <a:close/>
                  <a:moveTo>
                    <a:pt x="65" y="41"/>
                  </a:moveTo>
                  <a:cubicBezTo>
                    <a:pt x="69" y="27"/>
                    <a:pt x="80" y="18"/>
                    <a:pt x="95" y="18"/>
                  </a:cubicBezTo>
                  <a:cubicBezTo>
                    <a:pt x="111" y="18"/>
                    <a:pt x="120" y="27"/>
                    <a:pt x="124" y="41"/>
                  </a:cubicBezTo>
                  <a:cubicBezTo>
                    <a:pt x="124" y="41"/>
                    <a:pt x="65" y="41"/>
                    <a:pt x="65" y="41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4" name="Freeform 32"/>
            <p:cNvSpPr>
              <a:spLocks noEditPoints="1"/>
            </p:cNvSpPr>
            <p:nvPr/>
          </p:nvSpPr>
          <p:spPr bwMode="auto">
            <a:xfrm>
              <a:off x="3090" y="310"/>
              <a:ext cx="876" cy="700"/>
            </a:xfrm>
            <a:custGeom>
              <a:avLst/>
              <a:gdLst/>
              <a:ahLst/>
              <a:cxnLst>
                <a:cxn ang="0">
                  <a:pos x="131" y="51"/>
                </a:cxn>
                <a:cxn ang="0">
                  <a:pos x="80" y="0"/>
                </a:cxn>
                <a:cxn ang="0">
                  <a:pos x="31" y="41"/>
                </a:cxn>
                <a:cxn ang="0">
                  <a:pos x="11" y="41"/>
                </a:cxn>
                <a:cxn ang="0">
                  <a:pos x="0" y="51"/>
                </a:cxn>
                <a:cxn ang="0">
                  <a:pos x="11" y="61"/>
                </a:cxn>
                <a:cxn ang="0">
                  <a:pos x="31" y="61"/>
                </a:cxn>
                <a:cxn ang="0">
                  <a:pos x="78" y="104"/>
                </a:cxn>
                <a:cxn ang="0">
                  <a:pos x="123" y="84"/>
                </a:cxn>
                <a:cxn ang="0">
                  <a:pos x="107" y="73"/>
                </a:cxn>
                <a:cxn ang="0">
                  <a:pos x="78" y="84"/>
                </a:cxn>
                <a:cxn ang="0">
                  <a:pos x="52" y="61"/>
                </a:cxn>
                <a:cxn ang="0">
                  <a:pos x="120" y="61"/>
                </a:cxn>
                <a:cxn ang="0">
                  <a:pos x="131" y="51"/>
                </a:cxn>
                <a:cxn ang="0">
                  <a:pos x="52" y="41"/>
                </a:cxn>
                <a:cxn ang="0">
                  <a:pos x="82" y="18"/>
                </a:cxn>
                <a:cxn ang="0">
                  <a:pos x="110" y="41"/>
                </a:cxn>
                <a:cxn ang="0">
                  <a:pos x="52" y="41"/>
                </a:cxn>
              </a:cxnLst>
              <a:rect l="0" t="0" r="r" b="b"/>
              <a:pathLst>
                <a:path w="132" h="106">
                  <a:moveTo>
                    <a:pt x="131" y="51"/>
                  </a:moveTo>
                  <a:cubicBezTo>
                    <a:pt x="131" y="20"/>
                    <a:pt x="109" y="0"/>
                    <a:pt x="80" y="0"/>
                  </a:cubicBezTo>
                  <a:cubicBezTo>
                    <a:pt x="56" y="0"/>
                    <a:pt x="36" y="19"/>
                    <a:pt x="31" y="41"/>
                  </a:cubicBezTo>
                  <a:cubicBezTo>
                    <a:pt x="31" y="41"/>
                    <a:pt x="11" y="41"/>
                    <a:pt x="11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1"/>
                    <a:pt x="11" y="61"/>
                  </a:cubicBezTo>
                  <a:cubicBezTo>
                    <a:pt x="11" y="61"/>
                    <a:pt x="31" y="61"/>
                    <a:pt x="31" y="61"/>
                  </a:cubicBezTo>
                  <a:cubicBezTo>
                    <a:pt x="36" y="83"/>
                    <a:pt x="54" y="102"/>
                    <a:pt x="78" y="104"/>
                  </a:cubicBezTo>
                  <a:cubicBezTo>
                    <a:pt x="98" y="106"/>
                    <a:pt x="113" y="98"/>
                    <a:pt x="123" y="84"/>
                  </a:cubicBezTo>
                  <a:cubicBezTo>
                    <a:pt x="126" y="78"/>
                    <a:pt x="115" y="65"/>
                    <a:pt x="107" y="73"/>
                  </a:cubicBezTo>
                  <a:cubicBezTo>
                    <a:pt x="101" y="81"/>
                    <a:pt x="91" y="86"/>
                    <a:pt x="78" y="84"/>
                  </a:cubicBezTo>
                  <a:cubicBezTo>
                    <a:pt x="65" y="82"/>
                    <a:pt x="57" y="72"/>
                    <a:pt x="52" y="61"/>
                  </a:cubicBezTo>
                  <a:cubicBezTo>
                    <a:pt x="52" y="61"/>
                    <a:pt x="120" y="61"/>
                    <a:pt x="120" y="61"/>
                  </a:cubicBezTo>
                  <a:cubicBezTo>
                    <a:pt x="120" y="61"/>
                    <a:pt x="132" y="61"/>
                    <a:pt x="131" y="51"/>
                  </a:cubicBezTo>
                  <a:close/>
                  <a:moveTo>
                    <a:pt x="52" y="41"/>
                  </a:moveTo>
                  <a:cubicBezTo>
                    <a:pt x="56" y="27"/>
                    <a:pt x="67" y="18"/>
                    <a:pt x="82" y="18"/>
                  </a:cubicBezTo>
                  <a:cubicBezTo>
                    <a:pt x="98" y="18"/>
                    <a:pt x="107" y="27"/>
                    <a:pt x="110" y="41"/>
                  </a:cubicBezTo>
                  <a:cubicBezTo>
                    <a:pt x="110" y="41"/>
                    <a:pt x="52" y="41"/>
                    <a:pt x="52" y="41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25" name="WordArt 33"/>
            <p:cNvSpPr>
              <a:spLocks noChangeArrowheads="1" noChangeShapeType="1" noTextEdit="1"/>
            </p:cNvSpPr>
            <p:nvPr/>
          </p:nvSpPr>
          <p:spPr bwMode="auto">
            <a:xfrm>
              <a:off x="323" y="1420"/>
              <a:ext cx="5010" cy="28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/>
              <a:r>
                <a:rPr lang="en-GB" sz="1800" b="1" kern="10" spc="0" dirty="0" smtClean="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latin typeface="Arial"/>
                  <a:cs typeface="Arial"/>
                </a:rPr>
                <a:t>A Business Unit of M-I SWACO</a:t>
              </a:r>
              <a:endParaRPr lang="en-GB" sz="1800" b="1" kern="10" spc="0" dirty="0">
                <a:ln w="9525">
                  <a:noFill/>
                  <a:round/>
                  <a:headEnd/>
                  <a:tailEnd/>
                </a:ln>
                <a:solidFill>
                  <a:srgbClr val="FFFFFF"/>
                </a:solidFill>
                <a:effectLst/>
                <a:latin typeface="Arial"/>
                <a:cs typeface="Arial"/>
              </a:endParaRPr>
            </a:p>
          </p:txBody>
        </p:sp>
      </p:grpSp>
      <p:sp>
        <p:nvSpPr>
          <p:cNvPr id="34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Composizione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societaria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Turbo Classifier System with Ball Mill</a:t>
            </a:r>
          </a:p>
        </p:txBody>
      </p:sp>
    </p:spTree>
    <p:controls>
      <p:control spid="58369" name="ShockwaveFlash2" r:id="rId2" imgW="7333333" imgH="5504762"/>
    </p:controls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4" descr="b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7038" y="1273175"/>
            <a:ext cx="5607050" cy="4016375"/>
          </a:xfrm>
          <a:noFill/>
        </p:spPr>
      </p:pic>
      <p:pic>
        <p:nvPicPr>
          <p:cNvPr id="22532" name="Picture 8" descr="KGMUS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8738" y="1017588"/>
            <a:ext cx="2343150" cy="175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9" descr="IMG_00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8950" y="4597400"/>
            <a:ext cx="1903413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DSCN388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4800" y="2887663"/>
            <a:ext cx="2090738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KGM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495300" y="1706563"/>
            <a:ext cx="4724400" cy="3748719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de-DE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Mulini</a:t>
            </a:r>
            <a:r>
              <a:rPr lang="en-AU" sz="2200" dirty="0" smtClean="0">
                <a:latin typeface="Univers" pitchFamily="34" charset="0"/>
              </a:rPr>
              <a:t> a </a:t>
            </a:r>
            <a:r>
              <a:rPr lang="en-AU" sz="2200" dirty="0" err="1" smtClean="0">
                <a:latin typeface="Univers" pitchFamily="34" charset="0"/>
              </a:rPr>
              <a:t>sfere</a:t>
            </a:r>
            <a:r>
              <a:rPr lang="en-AU" sz="2200" dirty="0" smtClean="0">
                <a:latin typeface="Univers" pitchFamily="34" charset="0"/>
              </a:rPr>
              <a:t> di </a:t>
            </a:r>
            <a:r>
              <a:rPr lang="en-AU" sz="2200" dirty="0" err="1" smtClean="0">
                <a:latin typeface="Univers" pitchFamily="34" charset="0"/>
              </a:rPr>
              <a:t>qualsiasi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misura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s-ES" sz="2200" dirty="0">
                <a:latin typeface="Univers" pitchFamily="34" charset="0"/>
              </a:rPr>
              <a:t> </a:t>
            </a:r>
            <a:r>
              <a:rPr lang="es-ES" sz="2200" dirty="0" smtClean="0">
                <a:latin typeface="Univers" pitchFamily="34" charset="0"/>
              </a:rPr>
              <a:t>Corazzatura e corpi macinanti in</a:t>
            </a:r>
          </a:p>
          <a:p>
            <a:pPr>
              <a:spcAft>
                <a:spcPct val="40000"/>
              </a:spcAft>
              <a:defRPr/>
            </a:pPr>
            <a:r>
              <a:rPr lang="es-ES" sz="2200" dirty="0" smtClean="0">
                <a:latin typeface="Univers" pitchFamily="34" charset="0"/>
              </a:rPr>
              <a:t>   acciaio o ceramica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Scarico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periferico</a:t>
            </a:r>
            <a:r>
              <a:rPr lang="en-AU" sz="2200" dirty="0" smtClean="0">
                <a:latin typeface="Univers" pitchFamily="34" charset="0"/>
              </a:rPr>
              <a:t> o a </a:t>
            </a:r>
            <a:r>
              <a:rPr lang="en-AU" sz="2200" dirty="0" err="1" smtClean="0">
                <a:latin typeface="Univers" pitchFamily="34" charset="0"/>
              </a:rPr>
              <a:t>diaframma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Venduto</a:t>
            </a:r>
            <a:r>
              <a:rPr lang="en-AU" sz="2200" dirty="0" smtClean="0">
                <a:latin typeface="Univers" pitchFamily="34" charset="0"/>
              </a:rPr>
              <a:t> come parte di un</a:t>
            </a:r>
          </a:p>
          <a:p>
            <a:pPr>
              <a:spcAft>
                <a:spcPct val="40000"/>
              </a:spcAft>
              <a:defRPr/>
            </a:pPr>
            <a:r>
              <a:rPr lang="en-AU" sz="2200" dirty="0" smtClean="0">
                <a:latin typeface="Univers" pitchFamily="34" charset="0"/>
              </a:rPr>
              <a:t>    </a:t>
            </a:r>
            <a:r>
              <a:rPr lang="en-AU" sz="2200" dirty="0" err="1" smtClean="0">
                <a:latin typeface="Univers" pitchFamily="34" charset="0"/>
              </a:rPr>
              <a:t>sistema</a:t>
            </a:r>
            <a:endParaRPr lang="en-AU" sz="2200" dirty="0">
              <a:latin typeface="Univers" pitchFamily="34" charset="0"/>
            </a:endParaRPr>
          </a:p>
          <a:p>
            <a:pPr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AU" sz="2200" dirty="0" err="1" smtClean="0">
                <a:latin typeface="Univers" pitchFamily="34" charset="0"/>
              </a:rPr>
              <a:t>Disponibilità</a:t>
            </a:r>
            <a:r>
              <a:rPr lang="en-AU" sz="2200" dirty="0" smtClean="0">
                <a:latin typeface="Univers" pitchFamily="34" charset="0"/>
              </a:rPr>
              <a:t> di </a:t>
            </a:r>
            <a:r>
              <a:rPr lang="en-AU" sz="2200" dirty="0" err="1" smtClean="0">
                <a:latin typeface="Univers" pitchFamily="34" charset="0"/>
              </a:rPr>
              <a:t>macchine</a:t>
            </a:r>
            <a:r>
              <a:rPr lang="en-AU" sz="2200" dirty="0" smtClean="0">
                <a:latin typeface="Univers" pitchFamily="34" charset="0"/>
              </a:rPr>
              <a:t> </a:t>
            </a:r>
          </a:p>
          <a:p>
            <a:pPr>
              <a:spcAft>
                <a:spcPct val="40000"/>
              </a:spcAft>
              <a:defRPr/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 smtClean="0">
                <a:latin typeface="Univers" pitchFamily="34" charset="0"/>
              </a:rPr>
              <a:t>ricondizionate</a:t>
            </a:r>
            <a:endParaRPr lang="en-AU" sz="2200" dirty="0">
              <a:latin typeface="Univers" pitchFamily="34" charset="0"/>
            </a:endParaRPr>
          </a:p>
        </p:txBody>
      </p:sp>
      <p:pic>
        <p:nvPicPr>
          <p:cNvPr id="23557" name="Picture 6" descr="bm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83229" y="403225"/>
            <a:ext cx="1936750" cy="1387475"/>
          </a:xfrm>
          <a:noFill/>
        </p:spPr>
      </p:pic>
      <p:pic>
        <p:nvPicPr>
          <p:cNvPr id="23558" name="Picture 8" descr="KGMUSA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6538" y="3500438"/>
            <a:ext cx="3341687" cy="250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9" descr="IMG_007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4750" y="1525588"/>
            <a:ext cx="2382838" cy="178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KGM Series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SMW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005013" y="1289050"/>
            <a:ext cx="4973637" cy="4529138"/>
          </a:xfrm>
          <a:noFill/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SMW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SMW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4811713" y="1316038"/>
            <a:ext cx="1901825" cy="1611312"/>
          </a:xfrm>
          <a:noFill/>
        </p:spPr>
      </p:pic>
      <p:pic>
        <p:nvPicPr>
          <p:cNvPr id="25604" name="Picture 4" descr="Calcit 02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97550" y="3506788"/>
            <a:ext cx="2555875" cy="2176462"/>
          </a:xfrm>
          <a:noFill/>
        </p:spPr>
      </p:pic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39750" y="1516063"/>
            <a:ext cx="5124450" cy="479823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Mulino</a:t>
            </a:r>
            <a:r>
              <a:rPr lang="en-AU" sz="2200" dirty="0" smtClean="0">
                <a:latin typeface="Univers" pitchFamily="34" charset="0"/>
              </a:rPr>
              <a:t> a </a:t>
            </a:r>
            <a:r>
              <a:rPr lang="en-AU" sz="2200" dirty="0" err="1" smtClean="0">
                <a:latin typeface="Univers" pitchFamily="34" charset="0"/>
              </a:rPr>
              <a:t>pioli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Tratta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materiali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più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diversi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Macinazione</a:t>
            </a:r>
            <a:r>
              <a:rPr lang="en-AU" sz="2200" dirty="0" smtClean="0">
                <a:latin typeface="Univers" pitchFamily="34" charset="0"/>
              </a:rPr>
              <a:t> di </a:t>
            </a:r>
            <a:r>
              <a:rPr lang="en-AU" sz="2200" dirty="0" err="1" smtClean="0">
                <a:latin typeface="Univers" pitchFamily="34" charset="0"/>
              </a:rPr>
              <a:t>materiali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teneri</a:t>
            </a:r>
            <a:r>
              <a:rPr lang="en-AU" sz="2200" dirty="0" smtClean="0">
                <a:latin typeface="Univers" pitchFamily="34" charset="0"/>
              </a:rPr>
              <a:t> o </a:t>
            </a:r>
          </a:p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 smtClean="0">
                <a:latin typeface="Univers" pitchFamily="34" charset="0"/>
              </a:rPr>
              <a:t>medio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duri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fino</a:t>
            </a:r>
            <a:r>
              <a:rPr lang="en-AU" sz="2200" dirty="0" smtClean="0">
                <a:latin typeface="Univers" pitchFamily="34" charset="0"/>
              </a:rPr>
              <a:t> ad </a:t>
            </a:r>
            <a:r>
              <a:rPr lang="en-AU" sz="2200" dirty="0" err="1" smtClean="0">
                <a:latin typeface="Univers" pitchFamily="34" charset="0"/>
              </a:rPr>
              <a:t>una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durezza</a:t>
            </a:r>
            <a:r>
              <a:rPr lang="en-AU" sz="2200" dirty="0" smtClean="0">
                <a:latin typeface="Univers" pitchFamily="34" charset="0"/>
              </a:rPr>
              <a:t> 3.5</a:t>
            </a:r>
          </a:p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>
                <a:latin typeface="Univers" pitchFamily="34" charset="0"/>
              </a:rPr>
              <a:t>Mohs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Diverse </a:t>
            </a:r>
            <a:r>
              <a:rPr lang="en-AU" sz="2200" dirty="0" err="1" smtClean="0">
                <a:latin typeface="Univers" pitchFamily="34" charset="0"/>
              </a:rPr>
              <a:t>applicazioni</a:t>
            </a:r>
            <a:r>
              <a:rPr lang="en-AU" sz="2200" dirty="0" smtClean="0">
                <a:latin typeface="Univers" pitchFamily="34" charset="0"/>
              </a:rPr>
              <a:t> ( 10 in Italia) 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</a:t>
            </a:r>
            <a:r>
              <a:rPr lang="en-AU" sz="2200" dirty="0" smtClean="0">
                <a:latin typeface="Univers" pitchFamily="34" charset="0"/>
              </a:rPr>
              <a:t>Con  </a:t>
            </a:r>
            <a:r>
              <a:rPr lang="en-AU" sz="2200" dirty="0">
                <a:latin typeface="Univers" pitchFamily="34" charset="0"/>
              </a:rPr>
              <a:t>1 </a:t>
            </a:r>
            <a:r>
              <a:rPr lang="en-AU" sz="2200" dirty="0" smtClean="0">
                <a:latin typeface="Univers" pitchFamily="34" charset="0"/>
              </a:rPr>
              <a:t>o </a:t>
            </a:r>
            <a:r>
              <a:rPr lang="en-AU" sz="2200" dirty="0">
                <a:latin typeface="Univers" pitchFamily="34" charset="0"/>
              </a:rPr>
              <a:t>2 </a:t>
            </a:r>
            <a:r>
              <a:rPr lang="en-AU" sz="2200" dirty="0" err="1" smtClean="0">
                <a:latin typeface="Univers" pitchFamily="34" charset="0"/>
              </a:rPr>
              <a:t>motori</a:t>
            </a:r>
            <a:r>
              <a:rPr lang="en-AU" sz="2200" dirty="0" smtClean="0">
                <a:latin typeface="Univers" pitchFamily="34" charset="0"/>
              </a:rPr>
              <a:t>,  in </a:t>
            </a:r>
            <a:r>
              <a:rPr lang="en-AU" sz="2200" dirty="0" err="1" smtClean="0">
                <a:latin typeface="Univers" pitchFamily="34" charset="0"/>
              </a:rPr>
              <a:t>funzione</a:t>
            </a:r>
            <a:r>
              <a:rPr lang="en-AU" sz="2200" dirty="0" smtClean="0">
                <a:latin typeface="Univers" pitchFamily="34" charset="0"/>
              </a:rPr>
              <a:t> </a:t>
            </a:r>
          </a:p>
          <a:p>
            <a:pPr>
              <a:lnSpc>
                <a:spcPct val="90000"/>
              </a:lnSpc>
              <a:spcAft>
                <a:spcPct val="40000"/>
              </a:spcAft>
            </a:pPr>
            <a:r>
              <a:rPr lang="en-AU" sz="2200" dirty="0" smtClean="0">
                <a:latin typeface="Univers" pitchFamily="34" charset="0"/>
              </a:rPr>
              <a:t>   </a:t>
            </a:r>
            <a:r>
              <a:rPr lang="en-AU" sz="2200" dirty="0" err="1" smtClean="0">
                <a:latin typeface="Univers" pitchFamily="34" charset="0"/>
              </a:rPr>
              <a:t>della</a:t>
            </a:r>
            <a:r>
              <a:rPr lang="en-AU" sz="2200" dirty="0" smtClean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applicazione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s-ES" sz="2200" dirty="0">
                <a:latin typeface="Univers" pitchFamily="34" charset="0"/>
              </a:rPr>
              <a:t> </a:t>
            </a:r>
            <a:r>
              <a:rPr lang="es-ES" sz="2200" dirty="0" smtClean="0">
                <a:latin typeface="Univers" pitchFamily="34" charset="0"/>
              </a:rPr>
              <a:t>Dischi portapioli a comando singolo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s-ES" sz="2200" dirty="0">
                <a:latin typeface="Univers" pitchFamily="34" charset="0"/>
              </a:rPr>
              <a:t> </a:t>
            </a:r>
            <a:r>
              <a:rPr lang="en-AU" sz="2200" dirty="0" err="1" smtClean="0">
                <a:latin typeface="Univers" pitchFamily="34" charset="0"/>
              </a:rPr>
              <a:t>Utilizzati</a:t>
            </a:r>
            <a:r>
              <a:rPr lang="en-AU" sz="2200" dirty="0" smtClean="0">
                <a:latin typeface="Univers" pitchFamily="34" charset="0"/>
              </a:rPr>
              <a:t> per </a:t>
            </a:r>
            <a:r>
              <a:rPr lang="en-AU" sz="2200" dirty="0" err="1" smtClean="0">
                <a:latin typeface="Univers" pitchFamily="34" charset="0"/>
              </a:rPr>
              <a:t>il</a:t>
            </a:r>
            <a:r>
              <a:rPr lang="en-AU" sz="2200" dirty="0" smtClean="0">
                <a:latin typeface="Univers" pitchFamily="34" charset="0"/>
              </a:rPr>
              <a:t> coating</a:t>
            </a:r>
            <a:endParaRPr lang="en-AU" sz="2200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</a:pPr>
            <a:r>
              <a:rPr lang="en-AU" sz="2200" dirty="0">
                <a:latin typeface="Univers" pitchFamily="34" charset="0"/>
              </a:rPr>
              <a:t> Heavy duty design  </a:t>
            </a:r>
          </a:p>
        </p:txBody>
      </p:sp>
      <p:pic>
        <p:nvPicPr>
          <p:cNvPr id="25606" name="Picture 7" descr="CoatingSMW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5613" y="1357313"/>
            <a:ext cx="1736725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SMW Series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Coating Systems</a:t>
            </a:r>
          </a:p>
        </p:txBody>
      </p:sp>
      <p:pic>
        <p:nvPicPr>
          <p:cNvPr id="11" name="Picture 7" descr="CoatingSMW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3018" y="4043073"/>
            <a:ext cx="1501175" cy="20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 descr="DSC023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99125" y="4758387"/>
            <a:ext cx="1660619" cy="12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DSC02398"/>
          <p:cNvPicPr>
            <a:picLocks noChangeAspect="1" noChangeArrowheads="1"/>
          </p:cNvPicPr>
          <p:nvPr/>
        </p:nvPicPr>
        <p:blipFill>
          <a:blip r:embed="rId5" cstate="print"/>
          <a:srcRect t="-943"/>
          <a:stretch>
            <a:fillRect/>
          </a:stretch>
        </p:blipFill>
        <p:spPr bwMode="auto">
          <a:xfrm>
            <a:off x="386721" y="5047132"/>
            <a:ext cx="1266057" cy="959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IMG_00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62881" y="1978210"/>
            <a:ext cx="3048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17" y="1183346"/>
            <a:ext cx="4270624" cy="263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5" descr="a_Rectang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1828" y="1538288"/>
            <a:ext cx="2857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6" descr="a_Rectangle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1876" y="1815576"/>
            <a:ext cx="2936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a_Rectangle_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1876" y="2104502"/>
            <a:ext cx="30162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6742444" y="1465263"/>
            <a:ext cx="19014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Ingresso</a:t>
            </a:r>
            <a:r>
              <a:rPr lang="de-DE" sz="1600" dirty="0" smtClean="0">
                <a:latin typeface="Arial" charset="0"/>
              </a:rPr>
              <a:t> materiale</a:t>
            </a:r>
            <a:endParaRPr lang="de-DE" sz="1600" dirty="0">
              <a:latin typeface="Arial" charset="0"/>
            </a:endParaRPr>
          </a:p>
        </p:txBody>
      </p:sp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6742444" y="1754188"/>
            <a:ext cx="10662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 err="1" smtClean="0">
                <a:latin typeface="Arial" charset="0"/>
              </a:rPr>
              <a:t>Rifiuto</a:t>
            </a:r>
            <a:endParaRPr lang="de-DE" sz="1600" dirty="0">
              <a:latin typeface="Arial" charset="0"/>
            </a:endParaRP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6762542" y="2041525"/>
            <a:ext cx="9275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de-DE" sz="1600" dirty="0" smtClean="0">
                <a:latin typeface="Arial" charset="0"/>
              </a:rPr>
              <a:t>Fine</a:t>
            </a:r>
            <a:r>
              <a:rPr lang="de-DE" sz="1800" dirty="0" smtClean="0">
                <a:latin typeface="Arial" charset="0"/>
              </a:rPr>
              <a:t> </a:t>
            </a:r>
            <a:endParaRPr lang="de-DE" sz="1800" dirty="0">
              <a:latin typeface="Arial" charset="0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VRM </a:t>
            </a:r>
          </a:p>
        </p:txBody>
      </p:sp>
    </p:spTree>
    <p:controls>
      <p:control spid="5122" name="ShockwaveFlash1" r:id="rId2" imgW="3597145" imgH="4517871"/>
    </p:controls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30" name="Rectangle 6"/>
          <p:cNvSpPr>
            <a:spLocks noChangeArrowheads="1"/>
          </p:cNvSpPr>
          <p:nvPr/>
        </p:nvSpPr>
        <p:spPr bwMode="auto">
          <a:xfrm>
            <a:off x="495300" y="1209675"/>
            <a:ext cx="5732463" cy="4370427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b="1" dirty="0">
                <a:effectLst>
                  <a:outerShdw blurRad="38100" dist="38100" dir="2700000" algn="tl">
                    <a:srgbClr val="C0C0C0"/>
                  </a:outerShdw>
                </a:effectLst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Mulino</a:t>
            </a:r>
            <a:r>
              <a:rPr lang="en-US" dirty="0" smtClean="0">
                <a:latin typeface="Univers" pitchFamily="34" charset="0"/>
              </a:rPr>
              <a:t> a </a:t>
            </a:r>
            <a:r>
              <a:rPr lang="en-US" dirty="0" err="1" smtClean="0">
                <a:latin typeface="Univers" pitchFamily="34" charset="0"/>
              </a:rPr>
              <a:t>pista</a:t>
            </a:r>
            <a:r>
              <a:rPr lang="en-US" dirty="0" smtClean="0">
                <a:latin typeface="Univers" pitchFamily="34" charset="0"/>
              </a:rPr>
              <a:t> e </a:t>
            </a:r>
            <a:r>
              <a:rPr lang="en-US" dirty="0" err="1" smtClean="0">
                <a:latin typeface="Univers" pitchFamily="34" charset="0"/>
              </a:rPr>
              <a:t>rulli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verticale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Classificatore</a:t>
            </a:r>
            <a:r>
              <a:rPr lang="en-US" dirty="0" smtClean="0">
                <a:latin typeface="Univers" pitchFamily="34" charset="0"/>
              </a:rPr>
              <a:t> TC a basso </a:t>
            </a:r>
            <a:r>
              <a:rPr lang="en-US" dirty="0" err="1" smtClean="0">
                <a:latin typeface="Univers" pitchFamily="34" charset="0"/>
              </a:rPr>
              <a:t>consumo</a:t>
            </a:r>
            <a:endParaRPr lang="en-US" dirty="0" smtClean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defRPr/>
            </a:pPr>
            <a:r>
              <a:rPr lang="en-US" dirty="0" smtClean="0">
                <a:latin typeface="Univers" pitchFamily="34" charset="0"/>
              </a:rPr>
              <a:t>   </a:t>
            </a:r>
            <a:r>
              <a:rPr lang="en-US" dirty="0" err="1" smtClean="0">
                <a:latin typeface="Univers" pitchFamily="34" charset="0"/>
              </a:rPr>
              <a:t>energetico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Ampia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possibilità</a:t>
            </a:r>
            <a:r>
              <a:rPr lang="en-US" dirty="0" smtClean="0">
                <a:latin typeface="Univers" pitchFamily="34" charset="0"/>
              </a:rPr>
              <a:t> di </a:t>
            </a:r>
            <a:r>
              <a:rPr lang="en-US" dirty="0" err="1" smtClean="0">
                <a:latin typeface="Univers" pitchFamily="34" charset="0"/>
              </a:rPr>
              <a:t>regolazione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della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finezza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smtClean="0">
                <a:latin typeface="Univers" pitchFamily="34" charset="0"/>
              </a:rPr>
              <a:t>Per </a:t>
            </a:r>
            <a:r>
              <a:rPr lang="en-US" dirty="0" err="1" smtClean="0">
                <a:latin typeface="Univers" pitchFamily="34" charset="0"/>
              </a:rPr>
              <a:t>minerali</a:t>
            </a:r>
            <a:r>
              <a:rPr lang="en-US" dirty="0" smtClean="0">
                <a:latin typeface="Univers" pitchFamily="34" charset="0"/>
              </a:rPr>
              <a:t>, </a:t>
            </a:r>
            <a:r>
              <a:rPr lang="en-US" dirty="0" err="1" smtClean="0">
                <a:latin typeface="Univers" pitchFamily="34" charset="0"/>
              </a:rPr>
              <a:t>carbone</a:t>
            </a:r>
            <a:r>
              <a:rPr lang="en-US" dirty="0" smtClean="0">
                <a:latin typeface="Univers" pitchFamily="34" charset="0"/>
              </a:rPr>
              <a:t>, etc</a:t>
            </a:r>
            <a:r>
              <a:rPr lang="en-US" dirty="0">
                <a:latin typeface="Univers" pitchFamily="34" charset="0"/>
              </a:rPr>
              <a:t>. </a:t>
            </a: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smtClean="0">
                <a:latin typeface="Univers" pitchFamily="34" charset="0"/>
              </a:rPr>
              <a:t>Top-cut molto </a:t>
            </a:r>
            <a:r>
              <a:rPr lang="en-US" dirty="0" err="1" smtClean="0">
                <a:latin typeface="Univers" pitchFamily="34" charset="0"/>
              </a:rPr>
              <a:t>precisi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Opzione</a:t>
            </a:r>
            <a:r>
              <a:rPr lang="en-US" dirty="0" smtClean="0">
                <a:latin typeface="Univers" pitchFamily="34" charset="0"/>
              </a:rPr>
              <a:t> per </a:t>
            </a:r>
            <a:r>
              <a:rPr lang="en-US" dirty="0" err="1" smtClean="0">
                <a:latin typeface="Univers" pitchFamily="34" charset="0"/>
              </a:rPr>
              <a:t>l’estrazione</a:t>
            </a:r>
            <a:r>
              <a:rPr lang="en-US" dirty="0" smtClean="0">
                <a:latin typeface="Univers" pitchFamily="34" charset="0"/>
              </a:rPr>
              <a:t> del </a:t>
            </a:r>
            <a:r>
              <a:rPr lang="en-US" dirty="0" err="1" smtClean="0">
                <a:latin typeface="Univers" pitchFamily="34" charset="0"/>
              </a:rPr>
              <a:t>rifiuto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Carichi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sulle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fondazioni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ridotti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smtClean="0">
                <a:latin typeface="Univers" pitchFamily="34" charset="0"/>
              </a:rPr>
              <a:t>Termini di </a:t>
            </a:r>
            <a:r>
              <a:rPr lang="en-US" dirty="0" err="1" smtClean="0">
                <a:latin typeface="Univers" pitchFamily="34" charset="0"/>
              </a:rPr>
              <a:t>consegna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rapidi</a:t>
            </a:r>
            <a:r>
              <a:rPr lang="en-US" dirty="0" smtClean="0">
                <a:latin typeface="Univers" pitchFamily="34" charset="0"/>
              </a:rPr>
              <a:t> e </a:t>
            </a:r>
            <a:r>
              <a:rPr lang="en-US" dirty="0" err="1" smtClean="0">
                <a:latin typeface="Univers" pitchFamily="34" charset="0"/>
              </a:rPr>
              <a:t>ridotta</a:t>
            </a:r>
            <a:endParaRPr lang="en-US" dirty="0" smtClean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defRPr/>
            </a:pPr>
            <a:r>
              <a:rPr lang="en-US" dirty="0" smtClean="0">
                <a:latin typeface="Univers" pitchFamily="34" charset="0"/>
              </a:rPr>
              <a:t>    </a:t>
            </a:r>
            <a:r>
              <a:rPr lang="en-US" dirty="0" err="1" smtClean="0">
                <a:latin typeface="Univers" pitchFamily="34" charset="0"/>
              </a:rPr>
              <a:t>periferia</a:t>
            </a:r>
            <a:r>
              <a:rPr lang="en-US" dirty="0" smtClean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impiantistica</a:t>
            </a:r>
            <a:endParaRPr lang="en-US" dirty="0">
              <a:latin typeface="Univers" pitchFamily="34" charset="0"/>
            </a:endParaRPr>
          </a:p>
          <a:p>
            <a:pPr>
              <a:lnSpc>
                <a:spcPct val="90000"/>
              </a:lnSpc>
              <a:spcAft>
                <a:spcPct val="40000"/>
              </a:spcAft>
              <a:buFont typeface="Wingdings" pitchFamily="2" charset="2"/>
              <a:buChar char="Ø"/>
              <a:defRPr/>
            </a:pPr>
            <a:r>
              <a:rPr lang="en-US" dirty="0">
                <a:latin typeface="Univers" pitchFamily="34" charset="0"/>
              </a:rPr>
              <a:t> </a:t>
            </a:r>
            <a:r>
              <a:rPr lang="en-US" dirty="0" err="1" smtClean="0">
                <a:latin typeface="Univers" pitchFamily="34" charset="0"/>
              </a:rPr>
              <a:t>Venduto</a:t>
            </a:r>
            <a:r>
              <a:rPr lang="en-US" dirty="0" smtClean="0">
                <a:latin typeface="Univers" pitchFamily="34" charset="0"/>
              </a:rPr>
              <a:t> come parte di un </a:t>
            </a:r>
            <a:r>
              <a:rPr lang="en-US" dirty="0" err="1" smtClean="0">
                <a:latin typeface="Univers" pitchFamily="34" charset="0"/>
              </a:rPr>
              <a:t>sistema</a:t>
            </a:r>
            <a:endParaRPr lang="en-US" dirty="0">
              <a:latin typeface="Univers" pitchFamily="34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VRM</a:t>
            </a:r>
          </a:p>
        </p:txBody>
      </p:sp>
      <p:pic>
        <p:nvPicPr>
          <p:cNvPr id="9" name="Picture 15" descr="Imagen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15432" y="0"/>
            <a:ext cx="2390275" cy="312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Imag 9"/>
          <p:cNvPicPr>
            <a:picLocks noChangeAspect="1" noChangeArrowheads="1"/>
          </p:cNvPicPr>
          <p:nvPr/>
        </p:nvPicPr>
        <p:blipFill>
          <a:blip r:embed="rId4" cstate="print"/>
          <a:srcRect l="7285" r="11064"/>
          <a:stretch>
            <a:fillRect/>
          </a:stretch>
        </p:blipFill>
        <p:spPr bwMode="auto">
          <a:xfrm>
            <a:off x="5035100" y="2868226"/>
            <a:ext cx="1651380" cy="242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7539" y="3693928"/>
            <a:ext cx="1878017" cy="25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8" descr="vrm_blauverlau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" y="1012825"/>
            <a:ext cx="4951413" cy="495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9" descr="PB250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0813" y="1455738"/>
            <a:ext cx="3606800" cy="480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VRM 600 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con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testa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separatrice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ALPHA 100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61689" y="1790588"/>
            <a:ext cx="5973763" cy="3272737"/>
          </a:xfrm>
        </p:spPr>
        <p:txBody>
          <a:bodyPr/>
          <a:lstStyle/>
          <a:p>
            <a:pPr eaLnBrk="1" hangingPunct="1">
              <a:buClrTx/>
              <a:buFont typeface="Wingdings" pitchFamily="2" charset="2"/>
              <a:buChar char="Ø"/>
            </a:pPr>
            <a:r>
              <a:rPr lang="en-US" sz="2400" dirty="0" err="1" smtClean="0">
                <a:latin typeface="Univers" pitchFamily="34" charset="0"/>
              </a:rPr>
              <a:t>Macinazione</a:t>
            </a:r>
            <a:r>
              <a:rPr lang="en-US" sz="2400" dirty="0" smtClean="0">
                <a:latin typeface="Univers" pitchFamily="34" charset="0"/>
              </a:rPr>
              <a:t>  e </a:t>
            </a:r>
            <a:r>
              <a:rPr lang="en-US" sz="2400" dirty="0" err="1" smtClean="0">
                <a:latin typeface="Univers" pitchFamily="34" charset="0"/>
              </a:rPr>
              <a:t>classificazione</a:t>
            </a:r>
            <a:r>
              <a:rPr lang="en-US" sz="2400" dirty="0" smtClean="0">
                <a:latin typeface="Univers" pitchFamily="34" charset="0"/>
              </a:rPr>
              <a:t>  di </a:t>
            </a:r>
            <a:r>
              <a:rPr lang="en-US" sz="2400" dirty="0" err="1" smtClean="0">
                <a:latin typeface="Univers" pitchFamily="34" charset="0"/>
              </a:rPr>
              <a:t>Minerali</a:t>
            </a:r>
            <a:r>
              <a:rPr lang="en-US" sz="2400" dirty="0" smtClean="0">
                <a:latin typeface="Univers" pitchFamily="34" charset="0"/>
              </a:rPr>
              <a:t> </a:t>
            </a:r>
            <a:r>
              <a:rPr lang="en-US" sz="2400" dirty="0" err="1" smtClean="0">
                <a:latin typeface="Univers" pitchFamily="34" charset="0"/>
              </a:rPr>
              <a:t>abrasivi</a:t>
            </a:r>
            <a:r>
              <a:rPr lang="en-US" sz="2400" dirty="0" smtClean="0">
                <a:latin typeface="Univers" pitchFamily="34" charset="0"/>
              </a:rPr>
              <a:t>, </a:t>
            </a:r>
            <a:r>
              <a:rPr lang="en-US" sz="2400" dirty="0" err="1" smtClean="0">
                <a:latin typeface="Univers" pitchFamily="34" charset="0"/>
              </a:rPr>
              <a:t>Prodotti</a:t>
            </a:r>
            <a:r>
              <a:rPr lang="en-US" sz="2400" dirty="0" smtClean="0">
                <a:latin typeface="Univers" pitchFamily="34" charset="0"/>
              </a:rPr>
              <a:t> </a:t>
            </a:r>
            <a:r>
              <a:rPr lang="en-US" sz="2400" dirty="0" err="1" smtClean="0">
                <a:latin typeface="Univers" pitchFamily="34" charset="0"/>
              </a:rPr>
              <a:t>chimici</a:t>
            </a:r>
            <a:r>
              <a:rPr lang="en-US" sz="2400" dirty="0" smtClean="0">
                <a:latin typeface="Univers" pitchFamily="34" charset="0"/>
              </a:rPr>
              <a:t> </a:t>
            </a:r>
            <a:r>
              <a:rPr lang="en-US" sz="2400" dirty="0" err="1" smtClean="0">
                <a:latin typeface="Univers" pitchFamily="34" charset="0"/>
              </a:rPr>
              <a:t>ed</a:t>
            </a:r>
            <a:r>
              <a:rPr lang="en-US" sz="2400" dirty="0" smtClean="0">
                <a:latin typeface="Univers" pitchFamily="34" charset="0"/>
              </a:rPr>
              <a:t> </a:t>
            </a:r>
            <a:r>
              <a:rPr lang="en-US" sz="2400" dirty="0" err="1" smtClean="0">
                <a:latin typeface="Univers" pitchFamily="34" charset="0"/>
              </a:rPr>
              <a:t>alimentari</a:t>
            </a:r>
            <a:endParaRPr lang="en-US" sz="2400" dirty="0" smtClean="0">
              <a:latin typeface="Univers" pitchFamily="34" charset="0"/>
            </a:endParaRP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en-US" sz="2400" dirty="0" err="1" smtClean="0">
                <a:latin typeface="Univers" pitchFamily="34" charset="0"/>
              </a:rPr>
              <a:t>Testa</a:t>
            </a:r>
            <a:r>
              <a:rPr lang="en-US" sz="2400" dirty="0" smtClean="0">
                <a:latin typeface="Univers" pitchFamily="34" charset="0"/>
              </a:rPr>
              <a:t> </a:t>
            </a:r>
            <a:r>
              <a:rPr lang="en-US" sz="2400" dirty="0" err="1" smtClean="0">
                <a:latin typeface="Univers" pitchFamily="34" charset="0"/>
              </a:rPr>
              <a:t>classificatrice</a:t>
            </a:r>
            <a:r>
              <a:rPr lang="en-US" sz="2400" dirty="0" smtClean="0">
                <a:latin typeface="Univers" pitchFamily="34" charset="0"/>
              </a:rPr>
              <a:t> NEA 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en-US" sz="2400" dirty="0" err="1" smtClean="0">
                <a:latin typeface="Univers" pitchFamily="34" charset="0"/>
              </a:rPr>
              <a:t>Finezze</a:t>
            </a:r>
            <a:r>
              <a:rPr lang="en-US" sz="2400" dirty="0" smtClean="0">
                <a:latin typeface="Univers" pitchFamily="34" charset="0"/>
              </a:rPr>
              <a:t> d</a:t>
            </a:r>
            <a:r>
              <a:rPr lang="en-US" sz="2400" baseline="-14000" dirty="0" smtClean="0">
                <a:latin typeface="Univers" pitchFamily="34" charset="0"/>
              </a:rPr>
              <a:t>98 </a:t>
            </a:r>
            <a:r>
              <a:rPr lang="en-US" sz="2400" dirty="0" smtClean="0">
                <a:latin typeface="Univers" pitchFamily="34" charset="0"/>
              </a:rPr>
              <a:t>&lt; 3µm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en-US" sz="2400" dirty="0" err="1" smtClean="0">
                <a:latin typeface="Univers" pitchFamily="34" charset="0"/>
              </a:rPr>
              <a:t>Alimentazione</a:t>
            </a:r>
            <a:r>
              <a:rPr lang="en-US" sz="2400" dirty="0" smtClean="0">
                <a:latin typeface="Univers" pitchFamily="34" charset="0"/>
              </a:rPr>
              <a:t> Max. : 24,0 m</a:t>
            </a:r>
            <a:r>
              <a:rPr lang="en-US" sz="2400" baseline="30000" dirty="0" smtClean="0">
                <a:latin typeface="Univers" pitchFamily="34" charset="0"/>
              </a:rPr>
              <a:t>3</a:t>
            </a:r>
            <a:r>
              <a:rPr lang="en-US" sz="2400" dirty="0" smtClean="0">
                <a:latin typeface="Univers" pitchFamily="34" charset="0"/>
              </a:rPr>
              <a:t>/h</a:t>
            </a:r>
          </a:p>
          <a:p>
            <a:pPr eaLnBrk="1" hangingPunct="1">
              <a:buClrTx/>
              <a:buFont typeface="Wingdings" pitchFamily="2" charset="2"/>
              <a:buChar char="Ø"/>
            </a:pPr>
            <a:r>
              <a:rPr lang="en-US" sz="2400" dirty="0" smtClean="0">
                <a:latin typeface="Univers" pitchFamily="34" charset="0"/>
              </a:rPr>
              <a:t>Max. </a:t>
            </a:r>
            <a:r>
              <a:rPr lang="en-US" sz="2400" dirty="0" err="1" smtClean="0">
                <a:latin typeface="Univers" pitchFamily="34" charset="0"/>
              </a:rPr>
              <a:t>rotazione</a:t>
            </a:r>
            <a:r>
              <a:rPr lang="en-US" sz="2400" dirty="0" smtClean="0">
                <a:latin typeface="Univers" pitchFamily="34" charset="0"/>
              </a:rPr>
              <a:t>: 22,000 RPM</a:t>
            </a:r>
            <a:endParaRPr lang="en-US" sz="3000" dirty="0" smtClean="0">
              <a:latin typeface="Univers" pitchFamily="34" charset="0"/>
            </a:endParaRPr>
          </a:p>
          <a:p>
            <a:pPr eaLnBrk="1" hangingPunct="1"/>
            <a:endParaRPr lang="en-US" sz="3000" dirty="0" smtClean="0">
              <a:latin typeface="Univers" pitchFamily="34" charset="0"/>
            </a:endParaRPr>
          </a:p>
          <a:p>
            <a:pPr eaLnBrk="1" hangingPunct="1"/>
            <a:endParaRPr lang="en-US" dirty="0" smtClean="0">
              <a:latin typeface="Univers" pitchFamily="34" charset="0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Jet Mill - JSM</a:t>
            </a:r>
          </a:p>
        </p:txBody>
      </p:sp>
      <p:pic>
        <p:nvPicPr>
          <p:cNvPr id="6" name="Picture 5" descr="JS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2402" y="1147479"/>
            <a:ext cx="1805061" cy="4509247"/>
          </a:xfrm>
          <a:prstGeom prst="rect">
            <a:avLst/>
          </a:prstGeom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9" name="AutoShape 19"/>
          <p:cNvSpPr>
            <a:spLocks noChangeAspect="1" noChangeArrowheads="1" noTextEdit="1"/>
          </p:cNvSpPr>
          <p:nvPr/>
        </p:nvSpPr>
        <p:spPr bwMode="auto">
          <a:xfrm>
            <a:off x="863600" y="1023938"/>
            <a:ext cx="7027863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985838" y="1165225"/>
            <a:ext cx="0" cy="43767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 rot="-5400000">
            <a:off x="-66653" y="3224491"/>
            <a:ext cx="14398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Tecnologia</a:t>
            </a:r>
            <a:endParaRPr lang="en-US" sz="1800" b="1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196975" y="5511800"/>
            <a:ext cx="667041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371600" algn="l"/>
                <a:tab pos="2743200" algn="l"/>
                <a:tab pos="4114800" algn="l"/>
                <a:tab pos="5486400" algn="l"/>
                <a:tab pos="6572250" algn="l"/>
              </a:tabLst>
            </a:pP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Aggregati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	 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Granulati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	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Gran. </a:t>
            </a:r>
            <a:r>
              <a:rPr lang="en-US" sz="18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medie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	 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 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Fine	</a:t>
            </a: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Ultrafine</a:t>
            </a:r>
            <a:endParaRPr lang="en-US" sz="1800" dirty="0">
              <a:solidFill>
                <a:schemeClr val="accent2">
                  <a:lumMod val="75000"/>
                </a:schemeClr>
              </a:solidFill>
              <a:latin typeface="Arial" charset="0"/>
            </a:endParaRPr>
          </a:p>
          <a:p>
            <a:pPr>
              <a:tabLst>
                <a:tab pos="1371600" algn="l"/>
                <a:tab pos="2743200" algn="l"/>
                <a:tab pos="4114800" algn="l"/>
                <a:tab pos="5486400" algn="l"/>
                <a:tab pos="6572250" algn="l"/>
              </a:tabLst>
            </a:pP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 +25mm	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25mm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– 2mm	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 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2mm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- 100µm	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 </a:t>
            </a:r>
            <a:r>
              <a:rPr lang="en-US" sz="1200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100µm</a:t>
            </a:r>
            <a:r>
              <a:rPr lang="en-US" sz="1200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– 44µm	  </a:t>
            </a:r>
            <a:r>
              <a:rPr lang="en-US" sz="1200" dirty="0" err="1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44µm</a:t>
            </a:r>
            <a:r>
              <a:rPr lang="en-US" sz="1200" dirty="0">
                <a:solidFill>
                  <a:schemeClr val="accent2">
                    <a:lumMod val="75000"/>
                  </a:schemeClr>
                </a:solidFill>
                <a:latin typeface="Arial" charset="0"/>
              </a:rPr>
              <a:t> – 1µm</a:t>
            </a:r>
          </a:p>
        </p:txBody>
      </p:sp>
      <p:pic>
        <p:nvPicPr>
          <p:cNvPr id="10246" name="Picture 6" descr="GyraMa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 contrast="-6000"/>
          </a:blip>
          <a:srcRect/>
          <a:stretch>
            <a:fillRect/>
          </a:stretch>
        </p:blipFill>
        <p:spPr bwMode="auto">
          <a:xfrm>
            <a:off x="3062288" y="4017963"/>
            <a:ext cx="1187450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8" descr="TFS2005 English_Página_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lum bright="-6000" contrast="6000"/>
          </a:blip>
          <a:srcRect t="28632" b="15337"/>
          <a:stretch>
            <a:fillRect/>
          </a:stretch>
        </p:blipFill>
        <p:spPr bwMode="auto">
          <a:xfrm>
            <a:off x="6275388" y="2405063"/>
            <a:ext cx="1079500" cy="757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Freeform 9"/>
          <p:cNvSpPr>
            <a:spLocks/>
          </p:cNvSpPr>
          <p:nvPr/>
        </p:nvSpPr>
        <p:spPr bwMode="auto">
          <a:xfrm flipH="1" flipV="1">
            <a:off x="4221163" y="3384550"/>
            <a:ext cx="255587" cy="1093788"/>
          </a:xfrm>
          <a:custGeom>
            <a:avLst/>
            <a:gdLst>
              <a:gd name="T0" fmla="*/ 0 w 186"/>
              <a:gd name="T1" fmla="*/ 1027811198 h 1164"/>
              <a:gd name="T2" fmla="*/ 0 w 186"/>
              <a:gd name="T3" fmla="*/ 0 h 1164"/>
              <a:gd name="T4" fmla="*/ 351208113 w 186"/>
              <a:gd name="T5" fmla="*/ 0 h 1164"/>
              <a:gd name="T6" fmla="*/ 0 60000 65536"/>
              <a:gd name="T7" fmla="*/ 0 60000 65536"/>
              <a:gd name="T8" fmla="*/ 0 60000 65536"/>
              <a:gd name="T9" fmla="*/ 0 w 186"/>
              <a:gd name="T10" fmla="*/ 0 h 1164"/>
              <a:gd name="T11" fmla="*/ 186 w 186"/>
              <a:gd name="T12" fmla="*/ 1164 h 1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164">
                <a:moveTo>
                  <a:pt x="0" y="1164"/>
                </a:moveTo>
                <a:lnTo>
                  <a:pt x="0" y="0"/>
                </a:lnTo>
                <a:lnTo>
                  <a:pt x="186" y="0"/>
                </a:lnTo>
              </a:path>
            </a:pathLst>
          </a:cu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0" name="Freeform 10"/>
          <p:cNvSpPr>
            <a:spLocks/>
          </p:cNvSpPr>
          <p:nvPr/>
        </p:nvSpPr>
        <p:spPr bwMode="auto">
          <a:xfrm flipV="1">
            <a:off x="2713038" y="4381500"/>
            <a:ext cx="263525" cy="80963"/>
          </a:xfrm>
          <a:custGeom>
            <a:avLst/>
            <a:gdLst>
              <a:gd name="T0" fmla="*/ 0 w 186"/>
              <a:gd name="T1" fmla="*/ 5631449 h 1164"/>
              <a:gd name="T2" fmla="*/ 0 w 186"/>
              <a:gd name="T3" fmla="*/ 0 h 1164"/>
              <a:gd name="T4" fmla="*/ 373362558 w 186"/>
              <a:gd name="T5" fmla="*/ 0 h 1164"/>
              <a:gd name="T6" fmla="*/ 0 60000 65536"/>
              <a:gd name="T7" fmla="*/ 0 60000 65536"/>
              <a:gd name="T8" fmla="*/ 0 60000 65536"/>
              <a:gd name="T9" fmla="*/ 0 w 186"/>
              <a:gd name="T10" fmla="*/ 0 h 1164"/>
              <a:gd name="T11" fmla="*/ 186 w 186"/>
              <a:gd name="T12" fmla="*/ 1164 h 1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164">
                <a:moveTo>
                  <a:pt x="0" y="1164"/>
                </a:moveTo>
                <a:lnTo>
                  <a:pt x="0" y="0"/>
                </a:lnTo>
                <a:lnTo>
                  <a:pt x="186" y="0"/>
                </a:lnTo>
              </a:path>
            </a:pathLst>
          </a:custGeom>
          <a:noFill/>
          <a:ln w="1905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1" name="Freeform 11"/>
          <p:cNvSpPr>
            <a:spLocks/>
          </p:cNvSpPr>
          <p:nvPr/>
        </p:nvSpPr>
        <p:spPr bwMode="auto">
          <a:xfrm>
            <a:off x="2706688" y="3565525"/>
            <a:ext cx="2201862" cy="690563"/>
          </a:xfrm>
          <a:custGeom>
            <a:avLst/>
            <a:gdLst>
              <a:gd name="T0" fmla="*/ 0 w 186"/>
              <a:gd name="T1" fmla="*/ 409688342 h 1164"/>
              <a:gd name="T2" fmla="*/ 0 w 186"/>
              <a:gd name="T3" fmla="*/ 0 h 1164"/>
              <a:gd name="T4" fmla="*/ 2147483647 w 186"/>
              <a:gd name="T5" fmla="*/ 0 h 1164"/>
              <a:gd name="T6" fmla="*/ 0 60000 65536"/>
              <a:gd name="T7" fmla="*/ 0 60000 65536"/>
              <a:gd name="T8" fmla="*/ 0 60000 65536"/>
              <a:gd name="T9" fmla="*/ 0 w 186"/>
              <a:gd name="T10" fmla="*/ 0 h 1164"/>
              <a:gd name="T11" fmla="*/ 186 w 186"/>
              <a:gd name="T12" fmla="*/ 1164 h 1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164">
                <a:moveTo>
                  <a:pt x="0" y="1164"/>
                </a:moveTo>
                <a:lnTo>
                  <a:pt x="0" y="0"/>
                </a:lnTo>
                <a:lnTo>
                  <a:pt x="186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 flipH="1" flipV="1">
            <a:off x="5891213" y="2276475"/>
            <a:ext cx="300037" cy="1271588"/>
          </a:xfrm>
          <a:custGeom>
            <a:avLst/>
            <a:gdLst>
              <a:gd name="T0" fmla="*/ 0 w 186"/>
              <a:gd name="T1" fmla="*/ 1389120274 h 1164"/>
              <a:gd name="T2" fmla="*/ 0 w 186"/>
              <a:gd name="T3" fmla="*/ 0 h 1164"/>
              <a:gd name="T4" fmla="*/ 483990373 w 186"/>
              <a:gd name="T5" fmla="*/ 0 h 1164"/>
              <a:gd name="T6" fmla="*/ 0 60000 65536"/>
              <a:gd name="T7" fmla="*/ 0 60000 65536"/>
              <a:gd name="T8" fmla="*/ 0 60000 65536"/>
              <a:gd name="T9" fmla="*/ 0 w 186"/>
              <a:gd name="T10" fmla="*/ 0 h 1164"/>
              <a:gd name="T11" fmla="*/ 186 w 186"/>
              <a:gd name="T12" fmla="*/ 1164 h 1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164">
                <a:moveTo>
                  <a:pt x="0" y="1164"/>
                </a:moveTo>
                <a:lnTo>
                  <a:pt x="0" y="0"/>
                </a:lnTo>
                <a:lnTo>
                  <a:pt x="186" y="0"/>
                </a:lnTo>
              </a:path>
            </a:pathLst>
          </a:cu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 flipH="1" flipV="1">
            <a:off x="7069138" y="1644650"/>
            <a:ext cx="144462" cy="1098550"/>
          </a:xfrm>
          <a:custGeom>
            <a:avLst/>
            <a:gdLst>
              <a:gd name="T0" fmla="*/ 0 w 186"/>
              <a:gd name="T1" fmla="*/ 1036780194 h 1164"/>
              <a:gd name="T2" fmla="*/ 0 w 186"/>
              <a:gd name="T3" fmla="*/ 0 h 1164"/>
              <a:gd name="T4" fmla="*/ 112200385 w 186"/>
              <a:gd name="T5" fmla="*/ 0 h 1164"/>
              <a:gd name="T6" fmla="*/ 0 60000 65536"/>
              <a:gd name="T7" fmla="*/ 0 60000 65536"/>
              <a:gd name="T8" fmla="*/ 0 60000 65536"/>
              <a:gd name="T9" fmla="*/ 0 w 186"/>
              <a:gd name="T10" fmla="*/ 0 h 1164"/>
              <a:gd name="T11" fmla="*/ 186 w 186"/>
              <a:gd name="T12" fmla="*/ 1164 h 1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164">
                <a:moveTo>
                  <a:pt x="0" y="1164"/>
                </a:moveTo>
                <a:lnTo>
                  <a:pt x="0" y="0"/>
                </a:lnTo>
                <a:lnTo>
                  <a:pt x="186" y="0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4" name="Freeform 14"/>
          <p:cNvSpPr>
            <a:spLocks/>
          </p:cNvSpPr>
          <p:nvPr/>
        </p:nvSpPr>
        <p:spPr bwMode="auto">
          <a:xfrm flipV="1">
            <a:off x="5908675" y="2447925"/>
            <a:ext cx="434975" cy="320675"/>
          </a:xfrm>
          <a:custGeom>
            <a:avLst/>
            <a:gdLst>
              <a:gd name="T0" fmla="*/ 0 w 186"/>
              <a:gd name="T1" fmla="*/ 88344031 h 1164"/>
              <a:gd name="T2" fmla="*/ 0 w 186"/>
              <a:gd name="T3" fmla="*/ 0 h 1164"/>
              <a:gd name="T4" fmla="*/ 1017221736 w 186"/>
              <a:gd name="T5" fmla="*/ 0 h 1164"/>
              <a:gd name="T6" fmla="*/ 0 60000 65536"/>
              <a:gd name="T7" fmla="*/ 0 60000 65536"/>
              <a:gd name="T8" fmla="*/ 0 60000 65536"/>
              <a:gd name="T9" fmla="*/ 0 w 186"/>
              <a:gd name="T10" fmla="*/ 0 h 1164"/>
              <a:gd name="T11" fmla="*/ 186 w 186"/>
              <a:gd name="T12" fmla="*/ 1164 h 116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6" h="1164">
                <a:moveTo>
                  <a:pt x="0" y="1164"/>
                </a:moveTo>
                <a:lnTo>
                  <a:pt x="0" y="0"/>
                </a:lnTo>
                <a:lnTo>
                  <a:pt x="186" y="0"/>
                </a:lnTo>
              </a:path>
            </a:pathLst>
          </a:custGeom>
          <a:noFill/>
          <a:ln w="1905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6246813" y="3109913"/>
            <a:ext cx="26869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/>
            <a:r>
              <a:rPr lang="en-US" sz="1400" b="1" dirty="0" err="1" smtClean="0">
                <a:latin typeface="Arial" charset="0"/>
              </a:rPr>
              <a:t>Classificatione</a:t>
            </a:r>
            <a:r>
              <a:rPr lang="en-US" sz="1400" b="1" dirty="0" smtClean="0">
                <a:latin typeface="Arial" charset="0"/>
              </a:rPr>
              <a:t> Fine (a </a:t>
            </a:r>
            <a:r>
              <a:rPr lang="en-US" sz="1400" b="1" dirty="0" err="1" smtClean="0">
                <a:latin typeface="Arial" charset="0"/>
              </a:rPr>
              <a:t>secco</a:t>
            </a:r>
            <a:r>
              <a:rPr lang="en-US" sz="1400" b="1" dirty="0" smtClean="0">
                <a:latin typeface="Arial" charset="0"/>
              </a:rPr>
              <a:t>)</a:t>
            </a:r>
            <a:endParaRPr lang="en-US" sz="1400" b="1" dirty="0">
              <a:latin typeface="Arial" charset="0"/>
            </a:endParaRPr>
          </a:p>
          <a:p>
            <a:pPr marL="177800" indent="-177800">
              <a:buFontTx/>
              <a:buChar char="•"/>
            </a:pPr>
            <a:r>
              <a:rPr lang="en-US" sz="1400" dirty="0" smtClean="0">
                <a:latin typeface="Arial" charset="0"/>
              </a:rPr>
              <a:t>ECUTEC(100µm </a:t>
            </a:r>
            <a:r>
              <a:rPr lang="en-US" sz="1400" dirty="0">
                <a:latin typeface="Arial" charset="0"/>
              </a:rPr>
              <a:t>- 1µm)</a:t>
            </a:r>
          </a:p>
          <a:p>
            <a:pPr marL="177800" indent="-177800">
              <a:buFontTx/>
              <a:buChar char="•"/>
            </a:pPr>
            <a:r>
              <a:rPr lang="en-US" sz="1400" dirty="0" err="1" smtClean="0">
                <a:latin typeface="Arial" charset="0"/>
              </a:rPr>
              <a:t>Minerali</a:t>
            </a:r>
            <a:r>
              <a:rPr lang="en-US" sz="1400" dirty="0" smtClean="0">
                <a:latin typeface="Arial" charset="0"/>
              </a:rPr>
              <a:t> e </a:t>
            </a:r>
            <a:r>
              <a:rPr lang="en-US" sz="1400" dirty="0" err="1" smtClean="0">
                <a:latin typeface="Arial" charset="0"/>
              </a:rPr>
              <a:t>Chimica</a:t>
            </a:r>
            <a:endParaRPr lang="en-US" sz="1400" dirty="0">
              <a:latin typeface="Arial" charset="0"/>
            </a:endParaRPr>
          </a:p>
        </p:txBody>
      </p:sp>
      <p:sp>
        <p:nvSpPr>
          <p:cNvPr id="10257" name="Text Box 17"/>
          <p:cNvSpPr txBox="1">
            <a:spLocks noChangeArrowheads="1"/>
          </p:cNvSpPr>
          <p:nvPr/>
        </p:nvSpPr>
        <p:spPr bwMode="auto">
          <a:xfrm>
            <a:off x="1997075" y="4413250"/>
            <a:ext cx="415131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7800" indent="-177800"/>
            <a:r>
              <a:rPr lang="en-US" sz="1400" b="1" dirty="0" err="1" smtClean="0">
                <a:latin typeface="Arial" charset="0"/>
              </a:rPr>
              <a:t>Vagliatura</a:t>
            </a:r>
            <a:r>
              <a:rPr lang="en-US" sz="1400" b="1" dirty="0" smtClean="0">
                <a:latin typeface="Arial" charset="0"/>
              </a:rPr>
              <a:t> </a:t>
            </a:r>
            <a:r>
              <a:rPr lang="en-US" sz="1400" dirty="0" smtClean="0">
                <a:latin typeface="Arial" charset="0"/>
              </a:rPr>
              <a:t> </a:t>
            </a:r>
            <a:endParaRPr lang="en-US" sz="1400" dirty="0">
              <a:latin typeface="Arial" charset="0"/>
            </a:endParaRPr>
          </a:p>
        </p:txBody>
      </p:sp>
      <p:sp>
        <p:nvSpPr>
          <p:cNvPr id="10260" name="Line 20"/>
          <p:cNvSpPr>
            <a:spLocks noChangeShapeType="1"/>
          </p:cNvSpPr>
          <p:nvPr/>
        </p:nvSpPr>
        <p:spPr bwMode="auto">
          <a:xfrm>
            <a:off x="985838" y="5541963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1" name="Line 21"/>
          <p:cNvSpPr>
            <a:spLocks noChangeShapeType="1"/>
          </p:cNvSpPr>
          <p:nvPr/>
        </p:nvSpPr>
        <p:spPr bwMode="auto">
          <a:xfrm>
            <a:off x="985838" y="4810125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2" name="Line 22"/>
          <p:cNvSpPr>
            <a:spLocks noChangeShapeType="1"/>
          </p:cNvSpPr>
          <p:nvPr/>
        </p:nvSpPr>
        <p:spPr bwMode="auto">
          <a:xfrm>
            <a:off x="985838" y="4079875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3" name="Line 23"/>
          <p:cNvSpPr>
            <a:spLocks noChangeShapeType="1"/>
          </p:cNvSpPr>
          <p:nvPr/>
        </p:nvSpPr>
        <p:spPr bwMode="auto">
          <a:xfrm>
            <a:off x="985838" y="3355975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>
            <a:off x="985838" y="2625725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>
            <a:off x="985838" y="1895475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6" name="Line 26"/>
          <p:cNvSpPr>
            <a:spLocks noChangeShapeType="1"/>
          </p:cNvSpPr>
          <p:nvPr/>
        </p:nvSpPr>
        <p:spPr bwMode="auto">
          <a:xfrm>
            <a:off x="985838" y="1165225"/>
            <a:ext cx="396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267" name="Line 27"/>
          <p:cNvSpPr>
            <a:spLocks noChangeShapeType="1"/>
          </p:cNvSpPr>
          <p:nvPr/>
        </p:nvSpPr>
        <p:spPr bwMode="auto">
          <a:xfrm>
            <a:off x="985838" y="5541963"/>
            <a:ext cx="6783387" cy="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0268" name="Group 28"/>
          <p:cNvGrpSpPr>
            <a:grpSpLocks/>
          </p:cNvGrpSpPr>
          <p:nvPr/>
        </p:nvGrpSpPr>
        <p:grpSpPr bwMode="auto">
          <a:xfrm>
            <a:off x="1552575" y="1584325"/>
            <a:ext cx="5649913" cy="2913063"/>
            <a:chOff x="941" y="1130"/>
            <a:chExt cx="3977" cy="2051"/>
          </a:xfrm>
        </p:grpSpPr>
        <p:sp>
          <p:nvSpPr>
            <p:cNvPr id="10271" name="Freeform 29"/>
            <p:cNvSpPr>
              <a:spLocks/>
            </p:cNvSpPr>
            <p:nvPr/>
          </p:nvSpPr>
          <p:spPr bwMode="auto">
            <a:xfrm>
              <a:off x="941" y="3082"/>
              <a:ext cx="796" cy="99"/>
            </a:xfrm>
            <a:custGeom>
              <a:avLst/>
              <a:gdLst>
                <a:gd name="T0" fmla="*/ 0 w 796"/>
                <a:gd name="T1" fmla="*/ 99 h 99"/>
                <a:gd name="T2" fmla="*/ 100 w 796"/>
                <a:gd name="T3" fmla="*/ 88 h 99"/>
                <a:gd name="T4" fmla="*/ 196 w 796"/>
                <a:gd name="T5" fmla="*/ 83 h 99"/>
                <a:gd name="T6" fmla="*/ 398 w 796"/>
                <a:gd name="T7" fmla="*/ 72 h 99"/>
                <a:gd name="T8" fmla="*/ 499 w 796"/>
                <a:gd name="T9" fmla="*/ 61 h 99"/>
                <a:gd name="T10" fmla="*/ 599 w 796"/>
                <a:gd name="T11" fmla="*/ 50 h 99"/>
                <a:gd name="T12" fmla="*/ 695 w 796"/>
                <a:gd name="T13" fmla="*/ 27 h 99"/>
                <a:gd name="T14" fmla="*/ 796 w 796"/>
                <a:gd name="T15" fmla="*/ 0 h 9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96"/>
                <a:gd name="T25" fmla="*/ 0 h 99"/>
                <a:gd name="T26" fmla="*/ 796 w 796"/>
                <a:gd name="T27" fmla="*/ 99 h 9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96" h="99">
                  <a:moveTo>
                    <a:pt x="0" y="99"/>
                  </a:moveTo>
                  <a:lnTo>
                    <a:pt x="100" y="88"/>
                  </a:lnTo>
                  <a:lnTo>
                    <a:pt x="196" y="83"/>
                  </a:lnTo>
                  <a:lnTo>
                    <a:pt x="398" y="72"/>
                  </a:lnTo>
                  <a:lnTo>
                    <a:pt x="499" y="61"/>
                  </a:lnTo>
                  <a:lnTo>
                    <a:pt x="599" y="50"/>
                  </a:lnTo>
                  <a:lnTo>
                    <a:pt x="695" y="27"/>
                  </a:lnTo>
                  <a:lnTo>
                    <a:pt x="796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2" name="Freeform 30"/>
            <p:cNvSpPr>
              <a:spLocks/>
            </p:cNvSpPr>
            <p:nvPr/>
          </p:nvSpPr>
          <p:spPr bwMode="auto">
            <a:xfrm>
              <a:off x="1737" y="2667"/>
              <a:ext cx="797" cy="415"/>
            </a:xfrm>
            <a:custGeom>
              <a:avLst/>
              <a:gdLst>
                <a:gd name="T0" fmla="*/ 0 w 797"/>
                <a:gd name="T1" fmla="*/ 415 h 415"/>
                <a:gd name="T2" fmla="*/ 101 w 797"/>
                <a:gd name="T3" fmla="*/ 376 h 415"/>
                <a:gd name="T4" fmla="*/ 202 w 797"/>
                <a:gd name="T5" fmla="*/ 337 h 415"/>
                <a:gd name="T6" fmla="*/ 298 w 797"/>
                <a:gd name="T7" fmla="*/ 288 h 415"/>
                <a:gd name="T8" fmla="*/ 398 w 797"/>
                <a:gd name="T9" fmla="*/ 232 h 415"/>
                <a:gd name="T10" fmla="*/ 600 w 797"/>
                <a:gd name="T11" fmla="*/ 116 h 415"/>
                <a:gd name="T12" fmla="*/ 797 w 797"/>
                <a:gd name="T13" fmla="*/ 0 h 4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97"/>
                <a:gd name="T22" fmla="*/ 0 h 415"/>
                <a:gd name="T23" fmla="*/ 797 w 797"/>
                <a:gd name="T24" fmla="*/ 415 h 4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97" h="415">
                  <a:moveTo>
                    <a:pt x="0" y="415"/>
                  </a:moveTo>
                  <a:lnTo>
                    <a:pt x="101" y="376"/>
                  </a:lnTo>
                  <a:lnTo>
                    <a:pt x="202" y="337"/>
                  </a:lnTo>
                  <a:lnTo>
                    <a:pt x="298" y="288"/>
                  </a:lnTo>
                  <a:lnTo>
                    <a:pt x="398" y="232"/>
                  </a:lnTo>
                  <a:lnTo>
                    <a:pt x="600" y="116"/>
                  </a:lnTo>
                  <a:lnTo>
                    <a:pt x="797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3" name="Freeform 31"/>
            <p:cNvSpPr>
              <a:spLocks/>
            </p:cNvSpPr>
            <p:nvPr/>
          </p:nvSpPr>
          <p:spPr bwMode="auto">
            <a:xfrm>
              <a:off x="2534" y="2158"/>
              <a:ext cx="791" cy="509"/>
            </a:xfrm>
            <a:custGeom>
              <a:avLst/>
              <a:gdLst>
                <a:gd name="T0" fmla="*/ 0 w 791"/>
                <a:gd name="T1" fmla="*/ 509 h 509"/>
                <a:gd name="T2" fmla="*/ 196 w 791"/>
                <a:gd name="T3" fmla="*/ 387 h 509"/>
                <a:gd name="T4" fmla="*/ 393 w 791"/>
                <a:gd name="T5" fmla="*/ 260 h 509"/>
                <a:gd name="T6" fmla="*/ 595 w 791"/>
                <a:gd name="T7" fmla="*/ 127 h 509"/>
                <a:gd name="T8" fmla="*/ 791 w 791"/>
                <a:gd name="T9" fmla="*/ 0 h 5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1"/>
                <a:gd name="T16" fmla="*/ 0 h 509"/>
                <a:gd name="T17" fmla="*/ 791 w 791"/>
                <a:gd name="T18" fmla="*/ 509 h 50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1" h="509">
                  <a:moveTo>
                    <a:pt x="0" y="509"/>
                  </a:moveTo>
                  <a:lnTo>
                    <a:pt x="196" y="387"/>
                  </a:lnTo>
                  <a:lnTo>
                    <a:pt x="393" y="260"/>
                  </a:lnTo>
                  <a:lnTo>
                    <a:pt x="595" y="127"/>
                  </a:lnTo>
                  <a:lnTo>
                    <a:pt x="791" y="0"/>
                  </a:lnTo>
                </a:path>
              </a:pathLst>
            </a:cu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4" name="Line 32"/>
            <p:cNvSpPr>
              <a:spLocks noChangeShapeType="1"/>
            </p:cNvSpPr>
            <p:nvPr/>
          </p:nvSpPr>
          <p:spPr bwMode="auto">
            <a:xfrm flipV="1">
              <a:off x="3325" y="1644"/>
              <a:ext cx="797" cy="514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75" name="Line 33"/>
            <p:cNvSpPr>
              <a:spLocks noChangeShapeType="1"/>
            </p:cNvSpPr>
            <p:nvPr/>
          </p:nvSpPr>
          <p:spPr bwMode="auto">
            <a:xfrm flipV="1">
              <a:off x="4122" y="1130"/>
              <a:ext cx="796" cy="514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10269" name="Picture 34" descr="rocks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9350" y="4600575"/>
            <a:ext cx="790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0" name="Picture 35" descr="dust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97650" y="4570413"/>
            <a:ext cx="1006475" cy="88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6" descr="Picture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94287" y="2765534"/>
            <a:ext cx="992188" cy="148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6" name="Text Box 16"/>
          <p:cNvSpPr txBox="1">
            <a:spLocks noChangeArrowheads="1"/>
          </p:cNvSpPr>
          <p:nvPr/>
        </p:nvSpPr>
        <p:spPr bwMode="auto">
          <a:xfrm>
            <a:off x="4776788" y="4037013"/>
            <a:ext cx="3046027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/>
            <a:r>
              <a:rPr lang="en-US" sz="1400" b="1" dirty="0" err="1" smtClean="0">
                <a:latin typeface="Arial" charset="0"/>
              </a:rPr>
              <a:t>Classificazione</a:t>
            </a:r>
            <a:r>
              <a:rPr lang="en-US" sz="1400" b="1" dirty="0" smtClean="0">
                <a:latin typeface="Arial" charset="0"/>
              </a:rPr>
              <a:t>  / </a:t>
            </a:r>
            <a:r>
              <a:rPr lang="en-US" sz="1400" b="1" dirty="0" err="1" smtClean="0">
                <a:latin typeface="Arial" charset="0"/>
              </a:rPr>
              <a:t>Depolverazione</a:t>
            </a:r>
            <a:endParaRPr lang="en-US" sz="1400" b="1" dirty="0">
              <a:latin typeface="Arial" charset="0"/>
            </a:endParaRPr>
          </a:p>
          <a:p>
            <a:pPr marL="177800" indent="-177800">
              <a:buFontTx/>
              <a:buChar char="•"/>
            </a:pPr>
            <a:r>
              <a:rPr lang="en-US" sz="1400" dirty="0" err="1" smtClean="0">
                <a:latin typeface="Arial" charset="0"/>
              </a:rPr>
              <a:t>Classificatori</a:t>
            </a:r>
            <a:r>
              <a:rPr lang="en-US" sz="1400" dirty="0" smtClean="0">
                <a:latin typeface="Arial" charset="0"/>
              </a:rPr>
              <a:t> ECUTEC </a:t>
            </a:r>
            <a:endParaRPr lang="en-US" sz="1400" dirty="0">
              <a:latin typeface="Arial" charset="0"/>
            </a:endParaRPr>
          </a:p>
          <a:p>
            <a:pPr marL="177800" indent="-177800">
              <a:buFontTx/>
              <a:buChar char="•"/>
            </a:pPr>
            <a:r>
              <a:rPr lang="en-US" sz="1400" dirty="0" err="1" smtClean="0">
                <a:latin typeface="Arial" charset="0"/>
              </a:rPr>
              <a:t>Tutte</a:t>
            </a:r>
            <a:r>
              <a:rPr lang="en-US" sz="1400" dirty="0" smtClean="0">
                <a:latin typeface="Arial" charset="0"/>
              </a:rPr>
              <a:t> le </a:t>
            </a:r>
            <a:r>
              <a:rPr lang="en-US" sz="1400" dirty="0" err="1" smtClean="0">
                <a:latin typeface="Arial" charset="0"/>
              </a:rPr>
              <a:t>industrie</a:t>
            </a:r>
            <a:r>
              <a:rPr lang="en-US" sz="1400" dirty="0" smtClean="0">
                <a:latin typeface="Arial" charset="0"/>
              </a:rPr>
              <a:t> </a:t>
            </a:r>
            <a:endParaRPr lang="en-US" sz="1400" dirty="0">
              <a:latin typeface="Arial" charset="0"/>
            </a:endParaRPr>
          </a:p>
        </p:txBody>
      </p:sp>
      <p:sp>
        <p:nvSpPr>
          <p:cNvPr id="3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Macchinari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il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range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completo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del bulk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8" descr="DSC_0173"/>
          <p:cNvPicPr>
            <a:picLocks noChangeAspect="1" noChangeArrowheads="1"/>
          </p:cNvPicPr>
          <p:nvPr/>
        </p:nvPicPr>
        <p:blipFill>
          <a:blip r:embed="rId3" cstate="print">
            <a:lum bright="12000" contrast="-12000"/>
          </a:blip>
          <a:srcRect l="19183" r="17647" b="-2098"/>
          <a:stretch>
            <a:fillRect/>
          </a:stretch>
        </p:blipFill>
        <p:spPr bwMode="auto">
          <a:xfrm>
            <a:off x="388938" y="1149350"/>
            <a:ext cx="37846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9" descr="Panorama 1"/>
          <p:cNvPicPr>
            <a:picLocks noChangeAspect="1" noChangeArrowheads="1"/>
          </p:cNvPicPr>
          <p:nvPr/>
        </p:nvPicPr>
        <p:blipFill>
          <a:blip r:embed="rId4" cstate="print"/>
          <a:srcRect r="51054"/>
          <a:stretch>
            <a:fillRect/>
          </a:stretch>
        </p:blipFill>
        <p:spPr bwMode="auto">
          <a:xfrm>
            <a:off x="4600575" y="1058863"/>
            <a:ext cx="3429000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Jet Mill - JSM</a:t>
            </a: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7"/>
          <p:cNvSpPr>
            <a:spLocks noChangeShapeType="1"/>
          </p:cNvSpPr>
          <p:nvPr/>
        </p:nvSpPr>
        <p:spPr bwMode="auto">
          <a:xfrm flipH="1">
            <a:off x="587375" y="2682875"/>
            <a:ext cx="776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48" name="Line 8"/>
          <p:cNvSpPr>
            <a:spLocks noChangeShapeType="1"/>
          </p:cNvSpPr>
          <p:nvPr/>
        </p:nvSpPr>
        <p:spPr bwMode="auto">
          <a:xfrm flipH="1">
            <a:off x="587375" y="4613275"/>
            <a:ext cx="776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609600" y="1555750"/>
            <a:ext cx="38940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Sistemi</a:t>
            </a:r>
            <a:r>
              <a:rPr lang="en-US" sz="2400" b="1" dirty="0" smtClean="0">
                <a:latin typeface="Arial" charset="0"/>
              </a:rPr>
              <a:t> di </a:t>
            </a:r>
            <a:r>
              <a:rPr lang="en-US" sz="2400" b="1" dirty="0" err="1" smtClean="0">
                <a:latin typeface="Arial" charset="0"/>
              </a:rPr>
              <a:t>classificazione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609600" y="3186113"/>
            <a:ext cx="25603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Sistemi</a:t>
            </a:r>
            <a:r>
              <a:rPr lang="en-US" sz="2400" b="1" dirty="0" smtClean="0">
                <a:latin typeface="Arial" charset="0"/>
              </a:rPr>
              <a:t> di </a:t>
            </a:r>
          </a:p>
          <a:p>
            <a:r>
              <a:rPr lang="en-US" sz="2400" b="1" dirty="0" err="1" smtClean="0">
                <a:latin typeface="Arial" charset="0"/>
              </a:rPr>
              <a:t>micronizzazione</a:t>
            </a:r>
            <a:r>
              <a:rPr lang="en-US" sz="2400" b="1" dirty="0">
                <a:latin typeface="Arial" charset="0"/>
              </a:rPr>
              <a:t/>
            </a:r>
            <a:br>
              <a:rPr lang="en-US" sz="2400" b="1" dirty="0">
                <a:latin typeface="Arial" charset="0"/>
              </a:rPr>
            </a:br>
            <a:endParaRPr lang="en-US" sz="2400" b="1" dirty="0">
              <a:latin typeface="Arial" charset="0"/>
            </a:endParaRP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391886" y="5606980"/>
            <a:ext cx="38102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Arial" charset="0"/>
              </a:rPr>
              <a:t>Impianti </a:t>
            </a:r>
            <a:r>
              <a:rPr lang="en-US" sz="2400" b="1" dirty="0" err="1" smtClean="0">
                <a:latin typeface="Arial" charset="0"/>
              </a:rPr>
              <a:t>chiavi</a:t>
            </a:r>
            <a:r>
              <a:rPr lang="en-US" sz="2400" b="1" dirty="0" smtClean="0">
                <a:latin typeface="Arial" charset="0"/>
              </a:rPr>
              <a:t> in </a:t>
            </a:r>
            <a:r>
              <a:rPr lang="en-US" sz="2400" b="1" dirty="0" err="1" smtClean="0">
                <a:latin typeface="Arial" charset="0"/>
              </a:rPr>
              <a:t>mano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31752" name="Picture 1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0863" y="923925"/>
            <a:ext cx="1285875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15" descr="Ecutec_World minerals_California_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2DCF5"/>
              </a:clrFrom>
              <a:clrTo>
                <a:srgbClr val="C2DC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73500" y="2565400"/>
            <a:ext cx="22987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6" descr="CIMG18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4575" y="2779713"/>
            <a:ext cx="2217738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8"/>
          <p:cNvPicPr>
            <a:picLocks noChangeAspect="1" noChangeArrowheads="1"/>
          </p:cNvPicPr>
          <p:nvPr/>
        </p:nvPicPr>
        <p:blipFill>
          <a:blip r:embed="rId6" cstate="print">
            <a:lum bright="24000" contrast="24000"/>
          </a:blip>
          <a:srcRect/>
          <a:stretch>
            <a:fillRect/>
          </a:stretch>
        </p:blipFill>
        <p:spPr bwMode="auto">
          <a:xfrm>
            <a:off x="6299200" y="969963"/>
            <a:ext cx="1444625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Picture 19" descr="Picture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83000" y="4621213"/>
            <a:ext cx="2214563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7" name="Picture 20" descr="DSC02258"/>
          <p:cNvPicPr>
            <a:picLocks noChangeAspect="1" noChangeArrowheads="1"/>
          </p:cNvPicPr>
          <p:nvPr/>
        </p:nvPicPr>
        <p:blipFill>
          <a:blip r:embed="rId8" cstate="print"/>
          <a:srcRect l="8875" t="12181" r="16344" b="21121"/>
          <a:stretch>
            <a:fillRect/>
          </a:stretch>
        </p:blipFill>
        <p:spPr bwMode="auto">
          <a:xfrm>
            <a:off x="5962650" y="4729163"/>
            <a:ext cx="24669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Sistemi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9" descr="Picture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87746" y="4634861"/>
            <a:ext cx="2381458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0" descr="DSC02258"/>
          <p:cNvPicPr>
            <a:picLocks noChangeAspect="1" noChangeArrowheads="1"/>
          </p:cNvPicPr>
          <p:nvPr/>
        </p:nvPicPr>
        <p:blipFill>
          <a:blip r:embed="rId8" cstate="print"/>
          <a:srcRect l="8875" t="12181" r="16344" b="21121"/>
          <a:stretch>
            <a:fillRect/>
          </a:stretch>
        </p:blipFill>
        <p:spPr bwMode="auto">
          <a:xfrm>
            <a:off x="5978573" y="4731438"/>
            <a:ext cx="2466975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4" descr="Ecutec_Imerys_Lixhe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1031875"/>
            <a:ext cx="4060825" cy="253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5" descr="128_282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6613" y="3681413"/>
            <a:ext cx="4065587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6"/>
          <p:cNvSpPr>
            <a:spLocks noChangeArrowheads="1"/>
          </p:cNvSpPr>
          <p:nvPr/>
        </p:nvSpPr>
        <p:spPr bwMode="auto">
          <a:xfrm>
            <a:off x="346075" y="1160463"/>
            <a:ext cx="4359275" cy="381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Progetto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</a:pPr>
            <a:r>
              <a:rPr lang="es-ES" sz="2200" dirty="0" smtClean="0">
                <a:latin typeface="Arial" charset="0"/>
              </a:rPr>
              <a:t>Installazione di due separatori per carbonato di calcio</a:t>
            </a:r>
            <a:endParaRPr lang="es-ES" sz="2200" dirty="0">
              <a:latin typeface="Arial" charset="0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Specifiche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s-ES" sz="2200" dirty="0">
                <a:latin typeface="Arial" charset="0"/>
              </a:rPr>
              <a:t>6,0 t/h </a:t>
            </a:r>
            <a:r>
              <a:rPr lang="es-ES" sz="2200" dirty="0" smtClean="0">
                <a:latin typeface="Arial" charset="0"/>
              </a:rPr>
              <a:t>a </a:t>
            </a:r>
            <a:r>
              <a:rPr lang="es-ES" sz="2200" dirty="0">
                <a:latin typeface="Arial" charset="0"/>
              </a:rPr>
              <a:t>d</a:t>
            </a:r>
            <a:r>
              <a:rPr lang="es-ES" sz="2200" baseline="-14000" dirty="0">
                <a:latin typeface="Arial" charset="0"/>
              </a:rPr>
              <a:t>98</a:t>
            </a:r>
            <a:r>
              <a:rPr lang="es-ES" sz="2200" dirty="0">
                <a:latin typeface="Arial" charset="0"/>
              </a:rPr>
              <a:t> &lt; 25</a:t>
            </a:r>
            <a:r>
              <a:rPr lang="en-US" sz="2200" dirty="0">
                <a:latin typeface="Arial" charset="0"/>
              </a:rPr>
              <a:t>µm</a:t>
            </a: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n-US" sz="2200" dirty="0">
                <a:latin typeface="Arial" charset="0"/>
              </a:rPr>
              <a:t>4,0 t/h </a:t>
            </a:r>
            <a:r>
              <a:rPr lang="en-US" sz="2200" dirty="0" smtClean="0">
                <a:latin typeface="Arial" charset="0"/>
              </a:rPr>
              <a:t>a </a:t>
            </a:r>
            <a:r>
              <a:rPr lang="en-US" sz="2200" dirty="0">
                <a:latin typeface="Arial" charset="0"/>
              </a:rPr>
              <a:t>d</a:t>
            </a:r>
            <a:r>
              <a:rPr lang="en-US" sz="2200" baseline="-14000" dirty="0">
                <a:latin typeface="Arial" charset="0"/>
              </a:rPr>
              <a:t>98</a:t>
            </a:r>
            <a:r>
              <a:rPr lang="en-US" sz="2200" dirty="0">
                <a:latin typeface="Arial" charset="0"/>
              </a:rPr>
              <a:t> &lt; </a:t>
            </a:r>
            <a:r>
              <a:rPr lang="es-ES" sz="2200" dirty="0">
                <a:latin typeface="Arial" charset="0"/>
              </a:rPr>
              <a:t>10</a:t>
            </a:r>
            <a:r>
              <a:rPr lang="en-US" sz="2200" dirty="0">
                <a:latin typeface="Arial" charset="0"/>
              </a:rPr>
              <a:t>µm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Solutione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s-ES" sz="2200" dirty="0" smtClean="0">
                <a:latin typeface="Arial" charset="0"/>
              </a:rPr>
              <a:t>Un  </a:t>
            </a:r>
            <a:r>
              <a:rPr lang="es-ES" sz="2200" dirty="0">
                <a:latin typeface="Arial" charset="0"/>
              </a:rPr>
              <a:t>ALPHA 600 SD</a:t>
            </a: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s-ES" sz="2200" dirty="0" smtClean="0">
                <a:latin typeface="Arial" charset="0"/>
              </a:rPr>
              <a:t>Un  </a:t>
            </a:r>
            <a:r>
              <a:rPr lang="es-ES" sz="2200" dirty="0">
                <a:latin typeface="Arial" charset="0"/>
              </a:rPr>
              <a:t>ALPHA 800 SD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A.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Progetto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classificazione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CaCO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263" y="987425"/>
            <a:ext cx="4762500" cy="274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7"/>
          <p:cNvSpPr>
            <a:spLocks noChangeArrowheads="1"/>
          </p:cNvSpPr>
          <p:nvPr/>
        </p:nvSpPr>
        <p:spPr bwMode="auto">
          <a:xfrm>
            <a:off x="346075" y="1160463"/>
            <a:ext cx="4225925" cy="481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Progetto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s-ES" sz="2200" dirty="0" smtClean="0">
                <a:latin typeface="Arial" charset="0"/>
              </a:rPr>
              <a:t>Fornitura di un sistema di macinazione e classificazione  per carbonato di calcio</a:t>
            </a:r>
            <a:endParaRPr lang="es-ES" sz="2200" dirty="0">
              <a:latin typeface="Arial" charset="0"/>
            </a:endParaRP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Specifiche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s-ES" sz="2200" dirty="0">
                <a:latin typeface="Arial" charset="0"/>
              </a:rPr>
              <a:t>6,0 t/h </a:t>
            </a:r>
            <a:r>
              <a:rPr lang="es-ES" sz="2200" dirty="0" smtClean="0">
                <a:latin typeface="Arial" charset="0"/>
              </a:rPr>
              <a:t>a </a:t>
            </a:r>
            <a:r>
              <a:rPr lang="es-ES" sz="2200" dirty="0">
                <a:latin typeface="Arial" charset="0"/>
              </a:rPr>
              <a:t>d</a:t>
            </a:r>
            <a:r>
              <a:rPr lang="es-ES" sz="2200" baseline="-14000" dirty="0">
                <a:latin typeface="Arial" charset="0"/>
              </a:rPr>
              <a:t>98</a:t>
            </a:r>
            <a:r>
              <a:rPr lang="es-ES" sz="2200" dirty="0">
                <a:latin typeface="Arial" charset="0"/>
              </a:rPr>
              <a:t> &lt; 10</a:t>
            </a:r>
            <a:r>
              <a:rPr lang="en-US" sz="2200" dirty="0">
                <a:latin typeface="Arial" charset="0"/>
              </a:rPr>
              <a:t>µm</a:t>
            </a:r>
          </a:p>
          <a:p>
            <a:pPr marL="742950" lvl="1" indent="-285750" eaLnBrk="1" hangingPunct="1">
              <a:lnSpc>
                <a:spcPct val="110000"/>
              </a:lnSpc>
              <a:buClr>
                <a:srgbClr val="0000CC"/>
              </a:buClr>
              <a:buFontTx/>
              <a:buChar char="-"/>
            </a:pPr>
            <a:r>
              <a:rPr lang="en-US" sz="2200" dirty="0">
                <a:latin typeface="Arial" charset="0"/>
              </a:rPr>
              <a:t>4,0 t/h </a:t>
            </a:r>
            <a:r>
              <a:rPr lang="en-US" sz="2200" dirty="0" smtClean="0">
                <a:latin typeface="Arial" charset="0"/>
              </a:rPr>
              <a:t>a d</a:t>
            </a:r>
            <a:r>
              <a:rPr lang="en-US" sz="2200" baseline="-14000" dirty="0" smtClean="0">
                <a:latin typeface="Arial" charset="0"/>
              </a:rPr>
              <a:t>98</a:t>
            </a:r>
            <a:r>
              <a:rPr lang="en-US" sz="2200" dirty="0" smtClean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&lt; 8µm</a:t>
            </a:r>
          </a:p>
          <a:p>
            <a:pPr marL="342900" indent="-342900" eaLnBrk="1" hangingPunct="1">
              <a:lnSpc>
                <a:spcPct val="110000"/>
              </a:lnSpc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Soluzione</a:t>
            </a:r>
            <a:endParaRPr lang="es-ES" sz="2200" b="1" dirty="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</a:pPr>
            <a:r>
              <a:rPr lang="es-ES" sz="2200" dirty="0" smtClean="0">
                <a:latin typeface="Arial" charset="0"/>
              </a:rPr>
              <a:t>     1 x </a:t>
            </a:r>
            <a:r>
              <a:rPr lang="es-ES" sz="2200" dirty="0">
                <a:latin typeface="Arial" charset="0"/>
              </a:rPr>
              <a:t>KGM2600 </a:t>
            </a:r>
            <a:r>
              <a:rPr lang="es-ES" sz="2200" dirty="0" smtClean="0">
                <a:latin typeface="Arial" charset="0"/>
              </a:rPr>
              <a:t>Mulino a sfere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es-ES" sz="2200" dirty="0" smtClean="0">
                <a:latin typeface="Arial" charset="0"/>
              </a:rPr>
              <a:t>     1 x </a:t>
            </a:r>
            <a:r>
              <a:rPr lang="es-ES" sz="2200" dirty="0">
                <a:latin typeface="Arial" charset="0"/>
              </a:rPr>
              <a:t>ALPHA 600 </a:t>
            </a:r>
            <a:r>
              <a:rPr lang="es-ES" sz="2200" dirty="0" smtClean="0">
                <a:latin typeface="Arial" charset="0"/>
              </a:rPr>
              <a:t>SD</a:t>
            </a:r>
          </a:p>
          <a:p>
            <a:pPr marL="342900" indent="-342900" eaLnBrk="1" hangingPunct="1">
              <a:spcBef>
                <a:spcPct val="50000"/>
              </a:spcBef>
            </a:pPr>
            <a:r>
              <a:rPr lang="es-ES" sz="2200" dirty="0" smtClean="0">
                <a:latin typeface="Arial" charset="0"/>
              </a:rPr>
              <a:t>     1 x </a:t>
            </a:r>
            <a:r>
              <a:rPr lang="es-ES" sz="2200" dirty="0">
                <a:latin typeface="Arial" charset="0"/>
              </a:rPr>
              <a:t>ALPHA 800 SD</a:t>
            </a:r>
          </a:p>
        </p:txBody>
      </p:sp>
      <p:pic>
        <p:nvPicPr>
          <p:cNvPr id="33797" name="Picture 4" descr="128_28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03838" y="3851275"/>
            <a:ext cx="337978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B.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Progetto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di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Macinazione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 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lassificazione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 CaCO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346075" y="1122363"/>
            <a:ext cx="4225925" cy="5237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Progetto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buClr>
                <a:srgbClr val="0000CC"/>
              </a:buClr>
              <a:buFontTx/>
              <a:buChar char="-"/>
            </a:pPr>
            <a:r>
              <a:rPr lang="es-ES" sz="2200" dirty="0" smtClean="0">
                <a:latin typeface="Arial" charset="0"/>
              </a:rPr>
              <a:t>Fornitura chiavi in mano di un impianto di trattamento del carbonato di calcio</a:t>
            </a:r>
            <a:endParaRPr lang="es-ES" sz="2200" dirty="0">
              <a:latin typeface="Arial" charset="0"/>
            </a:endParaRP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Specifiche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buClr>
                <a:srgbClr val="0000CC"/>
              </a:buClr>
              <a:buFontTx/>
              <a:buChar char="-"/>
            </a:pPr>
            <a:r>
              <a:rPr lang="es-ES" sz="2200" dirty="0" smtClean="0">
                <a:latin typeface="Arial" charset="0"/>
              </a:rPr>
              <a:t>Produttività di </a:t>
            </a:r>
            <a:r>
              <a:rPr lang="es-ES" sz="2200" dirty="0">
                <a:latin typeface="Arial" charset="0"/>
              </a:rPr>
              <a:t>20 t/h</a:t>
            </a:r>
          </a:p>
          <a:p>
            <a:pPr marL="742950" lvl="1" indent="-285750" eaLnBrk="1" hangingPunct="1">
              <a:buClr>
                <a:srgbClr val="0000CC"/>
              </a:buClr>
              <a:buFontTx/>
              <a:buChar char="-"/>
            </a:pPr>
            <a:r>
              <a:rPr lang="es-ES" sz="2200" dirty="0" smtClean="0">
                <a:latin typeface="Arial" charset="0"/>
              </a:rPr>
              <a:t>da d</a:t>
            </a:r>
            <a:r>
              <a:rPr lang="es-ES" sz="2200" baseline="-14000" dirty="0" smtClean="0">
                <a:latin typeface="Arial" charset="0"/>
              </a:rPr>
              <a:t>98</a:t>
            </a:r>
            <a:r>
              <a:rPr lang="es-ES" sz="2200" dirty="0" smtClean="0">
                <a:latin typeface="Arial" charset="0"/>
              </a:rPr>
              <a:t> </a:t>
            </a:r>
            <a:r>
              <a:rPr lang="es-ES" sz="2200" dirty="0">
                <a:latin typeface="Arial" charset="0"/>
              </a:rPr>
              <a:t>&lt; 90</a:t>
            </a:r>
            <a:r>
              <a:rPr lang="en-US" sz="2200" dirty="0">
                <a:latin typeface="Arial" charset="0"/>
              </a:rPr>
              <a:t>µm </a:t>
            </a:r>
            <a:r>
              <a:rPr lang="en-US" sz="2200" dirty="0" smtClean="0">
                <a:latin typeface="Arial" charset="0"/>
              </a:rPr>
              <a:t> a </a:t>
            </a:r>
            <a:r>
              <a:rPr lang="en-US" sz="2200" dirty="0">
                <a:latin typeface="Arial" charset="0"/>
              </a:rPr>
              <a:t/>
            </a:r>
            <a:br>
              <a:rPr lang="en-US" sz="2200" dirty="0">
                <a:latin typeface="Arial" charset="0"/>
              </a:rPr>
            </a:br>
            <a:r>
              <a:rPr lang="en-US" sz="2200" dirty="0" smtClean="0">
                <a:latin typeface="Arial" charset="0"/>
              </a:rPr>
              <a:t>d</a:t>
            </a:r>
            <a:r>
              <a:rPr lang="en-US" sz="2200" baseline="-14000" dirty="0" smtClean="0">
                <a:latin typeface="Arial" charset="0"/>
              </a:rPr>
              <a:t>98</a:t>
            </a:r>
            <a:r>
              <a:rPr lang="en-US" sz="2200" dirty="0" smtClean="0">
                <a:latin typeface="Arial" charset="0"/>
              </a:rPr>
              <a:t> </a:t>
            </a:r>
            <a:r>
              <a:rPr lang="en-US" sz="2200" dirty="0">
                <a:latin typeface="Arial" charset="0"/>
              </a:rPr>
              <a:t>&lt; 4µm</a:t>
            </a:r>
          </a:p>
          <a:p>
            <a:pPr marL="342900" indent="-342900" eaLnBrk="1" hangingPunct="1">
              <a:spcBef>
                <a:spcPct val="50000"/>
              </a:spcBef>
              <a:buFont typeface="Wingdings" pitchFamily="2" charset="2"/>
              <a:buChar char="Ø"/>
            </a:pPr>
            <a:r>
              <a:rPr lang="es-ES" sz="2200" b="1" dirty="0" smtClean="0">
                <a:latin typeface="Arial" charset="0"/>
              </a:rPr>
              <a:t>Soluzione</a:t>
            </a:r>
            <a:endParaRPr lang="es-ES" sz="2200" b="1" dirty="0">
              <a:latin typeface="Arial" charset="0"/>
            </a:endParaRPr>
          </a:p>
          <a:p>
            <a:pPr marL="742950" lvl="1" indent="-285750" eaLnBrk="1" hangingPunct="1">
              <a:buClr>
                <a:srgbClr val="0000CC"/>
              </a:buClr>
            </a:pPr>
            <a:r>
              <a:rPr lang="es-ES" sz="2200" dirty="0" smtClean="0">
                <a:latin typeface="Arial" charset="0"/>
              </a:rPr>
              <a:t>1 x </a:t>
            </a:r>
            <a:r>
              <a:rPr lang="es-ES" sz="2200" dirty="0">
                <a:latin typeface="Arial" charset="0"/>
              </a:rPr>
              <a:t>KGM2600 </a:t>
            </a:r>
            <a:r>
              <a:rPr lang="es-ES" sz="2200" dirty="0" smtClean="0">
                <a:latin typeface="Arial" charset="0"/>
              </a:rPr>
              <a:t>mulino</a:t>
            </a:r>
            <a:endParaRPr lang="es-ES" sz="2200" dirty="0">
              <a:latin typeface="Arial" charset="0"/>
            </a:endParaRPr>
          </a:p>
          <a:p>
            <a:pPr marL="742950" lvl="1" indent="-285750" eaLnBrk="1" hangingPunct="1">
              <a:buClr>
                <a:srgbClr val="0000CC"/>
              </a:buClr>
            </a:pPr>
            <a:r>
              <a:rPr lang="es-ES" sz="2200" dirty="0" smtClean="0">
                <a:latin typeface="Arial" charset="0"/>
              </a:rPr>
              <a:t>1 x </a:t>
            </a:r>
            <a:r>
              <a:rPr lang="es-ES" sz="2200" dirty="0">
                <a:latin typeface="Arial" charset="0"/>
              </a:rPr>
              <a:t>ULS 2500 CD</a:t>
            </a:r>
          </a:p>
          <a:p>
            <a:pPr marL="742950" lvl="1" indent="-285750" eaLnBrk="1" hangingPunct="1">
              <a:buClr>
                <a:srgbClr val="0000CC"/>
              </a:buClr>
            </a:pPr>
            <a:r>
              <a:rPr lang="es-ES" sz="2200" dirty="0" smtClean="0">
                <a:latin typeface="Arial" charset="0"/>
              </a:rPr>
              <a:t>2 x </a:t>
            </a:r>
            <a:r>
              <a:rPr lang="es-ES" sz="2200" dirty="0">
                <a:latin typeface="Arial" charset="0"/>
              </a:rPr>
              <a:t>ALPHA 600 SD</a:t>
            </a:r>
          </a:p>
          <a:p>
            <a:pPr marL="742950" lvl="1" indent="-285750" eaLnBrk="1" hangingPunct="1">
              <a:buClr>
                <a:srgbClr val="0000CC"/>
              </a:buClr>
            </a:pPr>
            <a:r>
              <a:rPr lang="es-ES" sz="2200" dirty="0" smtClean="0">
                <a:latin typeface="Arial" charset="0"/>
              </a:rPr>
              <a:t>1 x </a:t>
            </a:r>
            <a:r>
              <a:rPr lang="es-ES" sz="2200" dirty="0">
                <a:latin typeface="Arial" charset="0"/>
              </a:rPr>
              <a:t>ALPHA 800 SD</a:t>
            </a:r>
          </a:p>
          <a:p>
            <a:pPr marL="742950" lvl="1" indent="-285750" eaLnBrk="1" hangingPunct="1">
              <a:buClr>
                <a:srgbClr val="0000CC"/>
              </a:buClr>
            </a:pPr>
            <a:r>
              <a:rPr lang="es-ES" sz="2200" dirty="0" smtClean="0">
                <a:latin typeface="Arial" charset="0"/>
              </a:rPr>
              <a:t>1 x </a:t>
            </a:r>
            <a:r>
              <a:rPr lang="es-ES" sz="2200" dirty="0">
                <a:latin typeface="Arial" charset="0"/>
              </a:rPr>
              <a:t>TFS 510/2</a:t>
            </a:r>
          </a:p>
          <a:p>
            <a:pPr marL="742950" lvl="1" indent="-285750" eaLnBrk="1" hangingPunct="1">
              <a:buClr>
                <a:srgbClr val="0000CC"/>
              </a:buClr>
              <a:buFontTx/>
              <a:buChar char="-"/>
            </a:pPr>
            <a:endParaRPr lang="es-ES" sz="2200" dirty="0">
              <a:latin typeface="Arial" charset="0"/>
            </a:endParaRPr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94163" y="1706563"/>
            <a:ext cx="4892675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C. </a:t>
            </a:r>
            <a:r>
              <a:rPr lang="en-US" sz="2800" b="1" kern="0" noProof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Realizzazione</a:t>
            </a:r>
            <a:r>
              <a:rPr lang="en-US" sz="2800" b="1" kern="0" noProof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noProof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chiavi</a:t>
            </a:r>
            <a:r>
              <a:rPr lang="en-US" sz="2800" b="1" kern="0" noProof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800" b="1" kern="0" noProof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mano</a:t>
            </a:r>
            <a:r>
              <a:rPr lang="en-US" sz="2800" b="1" kern="0" noProof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CaCO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0" y="1081088"/>
            <a:ext cx="4529138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 descr="DSCN01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2288" y="2135188"/>
            <a:ext cx="4681537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 descr="DSC02258"/>
          <p:cNvPicPr>
            <a:picLocks noChangeAspect="1" noChangeArrowheads="1"/>
          </p:cNvPicPr>
          <p:nvPr/>
        </p:nvPicPr>
        <p:blipFill>
          <a:blip r:embed="rId5" cstate="print"/>
          <a:srcRect l="6183" t="21001" r="13582" b="24294"/>
          <a:stretch>
            <a:fillRect/>
          </a:stretch>
        </p:blipFill>
        <p:spPr bwMode="auto">
          <a:xfrm>
            <a:off x="314325" y="3846513"/>
            <a:ext cx="480218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C.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Progetto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chiavi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mano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CaCO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213" y="1057275"/>
            <a:ext cx="5172075" cy="297815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6868" name="Picture 6" descr="DSCN394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44938" y="3144838"/>
            <a:ext cx="5059362" cy="31877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C.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Progetto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chiavi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in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mano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CaCO</a:t>
            </a:r>
            <a:r>
              <a:rPr kumimoji="0" lang="en-US" sz="2800" b="1" i="0" u="none" strike="noStrike" kern="0" cap="none" spc="0" normalizeH="0" baseline="-2500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20471" t="26021" r="57309" b="51955"/>
          <a:stretch>
            <a:fillRect/>
          </a:stretch>
        </p:blipFill>
        <p:spPr>
          <a:xfrm>
            <a:off x="58738" y="1044575"/>
            <a:ext cx="2987675" cy="1703388"/>
          </a:xfrm>
          <a:noFill/>
        </p:spPr>
      </p:pic>
      <p:pic>
        <p:nvPicPr>
          <p:cNvPr id="37892" name="Picture 5" descr="Panorama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57525"/>
            <a:ext cx="9144000" cy="313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3"/>
          <p:cNvPicPr>
            <a:picLocks noChangeAspect="1" noChangeArrowheads="1"/>
          </p:cNvPicPr>
          <p:nvPr/>
        </p:nvPicPr>
        <p:blipFill>
          <a:blip r:embed="rId3" cstate="print"/>
          <a:srcRect l="43340" t="68344" r="33377" b="17636"/>
          <a:stretch>
            <a:fillRect/>
          </a:stretch>
        </p:blipFill>
        <p:spPr bwMode="auto">
          <a:xfrm>
            <a:off x="6183313" y="1425575"/>
            <a:ext cx="2717800" cy="94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3"/>
          <p:cNvPicPr>
            <a:picLocks noChangeAspect="1" noChangeArrowheads="1"/>
          </p:cNvPicPr>
          <p:nvPr/>
        </p:nvPicPr>
        <p:blipFill>
          <a:blip r:embed="rId3" cstate="print"/>
          <a:srcRect l="20471" t="48866" r="57309" b="30034"/>
          <a:stretch>
            <a:fillRect/>
          </a:stretch>
        </p:blipFill>
        <p:spPr bwMode="auto">
          <a:xfrm>
            <a:off x="2851150" y="1208088"/>
            <a:ext cx="29876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europeo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 per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test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sul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prodotto</a:t>
            </a:r>
            <a:endParaRPr kumimoji="0" lang="en-US" sz="2800" b="1" i="0" u="none" strike="noStrike" kern="0" cap="none" spc="0" normalizeH="0" baseline="-2500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 cstate="print"/>
          <a:srcRect l="20593" t="27242" r="19019" b="17165"/>
          <a:stretch>
            <a:fillRect/>
          </a:stretch>
        </p:blipFill>
        <p:spPr bwMode="auto">
          <a:xfrm>
            <a:off x="333393" y="1105441"/>
            <a:ext cx="8393112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per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l’esecuzione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test di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macinabilità</a:t>
            </a:r>
            <a:endParaRPr kumimoji="0" lang="en-US" sz="2800" b="1" i="0" u="none" strike="noStrike" kern="0" cap="none" spc="0" normalizeH="0" baseline="-2500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 l="20529" t="26042" r="19183" b="17847"/>
          <a:stretch>
            <a:fillRect/>
          </a:stretch>
        </p:blipFill>
        <p:spPr bwMode="auto">
          <a:xfrm>
            <a:off x="165100" y="1063625"/>
            <a:ext cx="882015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prove per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l’estremo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oriente</a:t>
            </a:r>
            <a:endParaRPr kumimoji="0" lang="en-US" sz="2800" b="1" i="0" u="none" strike="noStrike" kern="0" cap="none" spc="0" normalizeH="0" baseline="-2500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4" descr="Pictur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1125" y="2319338"/>
            <a:ext cx="1752600" cy="259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 descr="Picture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2288" y="1660525"/>
            <a:ext cx="142875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6" descr="Picture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563" y="3973513"/>
            <a:ext cx="1516062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7" descr="Picture5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87788" y="2428875"/>
            <a:ext cx="217487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8" descr="bm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28950" y="4518025"/>
            <a:ext cx="2147888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9" descr="SMW E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22638" y="1846263"/>
            <a:ext cx="15367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503238" y="1125274"/>
            <a:ext cx="27013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kern="0" dirty="0" err="1" smtClean="0">
                <a:latin typeface="+mj-lt"/>
                <a:ea typeface="+mj-ea"/>
                <a:cs typeface="+mj-cs"/>
              </a:rPr>
              <a:t>Separatori</a:t>
            </a:r>
            <a:r>
              <a:rPr lang="en-US" sz="2400" u="sng" kern="0" dirty="0" smtClean="0">
                <a:latin typeface="+mj-lt"/>
                <a:ea typeface="+mj-ea"/>
                <a:cs typeface="+mj-cs"/>
              </a:rPr>
              <a:t> a </a:t>
            </a:r>
            <a:r>
              <a:rPr lang="en-US" sz="2400" u="sng" kern="0" dirty="0" err="1" smtClean="0">
                <a:latin typeface="+mj-lt"/>
                <a:ea typeface="+mj-ea"/>
                <a:cs typeface="+mj-cs"/>
              </a:rPr>
              <a:t>vento</a:t>
            </a:r>
            <a:endParaRPr lang="en-US" sz="2400" u="sng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4150937" y="1137666"/>
            <a:ext cx="9909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kern="0" dirty="0" err="1" smtClean="0">
                <a:latin typeface="+mj-lt"/>
                <a:ea typeface="+mj-ea"/>
                <a:cs typeface="+mj-cs"/>
              </a:rPr>
              <a:t>Mulini</a:t>
            </a:r>
            <a:endParaRPr lang="en-US" sz="2400" u="sng" kern="0" dirty="0">
              <a:latin typeface="+mj-lt"/>
              <a:ea typeface="+mj-ea"/>
              <a:cs typeface="+mj-cs"/>
            </a:endParaRPr>
          </a:p>
        </p:txBody>
      </p:sp>
      <p:sp>
        <p:nvSpPr>
          <p:cNvPr id="11275" name="Text Box 12"/>
          <p:cNvSpPr txBox="1">
            <a:spLocks noChangeArrowheads="1"/>
          </p:cNvSpPr>
          <p:nvPr/>
        </p:nvSpPr>
        <p:spPr bwMode="auto">
          <a:xfrm>
            <a:off x="6735499" y="1140841"/>
            <a:ext cx="12634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u="sng" kern="0" dirty="0" smtClean="0">
                <a:latin typeface="+mj-lt"/>
                <a:ea typeface="+mj-ea"/>
                <a:cs typeface="+mj-cs"/>
              </a:rPr>
              <a:t>Impianti</a:t>
            </a:r>
            <a:endParaRPr lang="en-US" sz="2400" u="sng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11276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5100" y="4137025"/>
            <a:ext cx="211772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34113" y="1893888"/>
            <a:ext cx="2466975" cy="203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Produzione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ECUTEC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 l="20692" t="26999" r="58897" b="18344"/>
          <a:stretch>
            <a:fillRect/>
          </a:stretch>
        </p:blipFill>
        <p:spPr>
          <a:xfrm>
            <a:off x="523875" y="1017588"/>
            <a:ext cx="2909888" cy="4481512"/>
          </a:xfrm>
          <a:noFill/>
        </p:spPr>
      </p:pic>
      <p:pic>
        <p:nvPicPr>
          <p:cNvPr id="40964" name="Picture 5" descr="xxFlorence_Ecutec_la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26038" y="1030288"/>
            <a:ext cx="38449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DSC_2648xx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05025" y="4387850"/>
            <a:ext cx="301783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Laboratorio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prove per </a:t>
            </a:r>
            <a:r>
              <a:rPr lang="en-US" sz="2800" b="1" kern="0" dirty="0" err="1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gli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 USA</a:t>
            </a:r>
            <a:endParaRPr kumimoji="0" lang="en-US" sz="2800" b="1" i="0" u="none" strike="noStrike" kern="0" cap="none" spc="0" normalizeH="0" baseline="-2500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6"/>
          <p:cNvSpPr>
            <a:spLocks noChangeArrowheads="1"/>
          </p:cNvSpPr>
          <p:nvPr/>
        </p:nvSpPr>
        <p:spPr bwMode="auto">
          <a:xfrm>
            <a:off x="381000" y="1935163"/>
            <a:ext cx="6197600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dirty="0">
                <a:latin typeface="Arial" charset="0"/>
              </a:rPr>
              <a:t>Ecutec Barcelona, S.L.</a:t>
            </a:r>
          </a:p>
          <a:p>
            <a:r>
              <a:rPr lang="en-US" dirty="0">
                <a:latin typeface="Arial" charset="0"/>
              </a:rPr>
              <a:t>a Business Unit of </a:t>
            </a:r>
            <a:r>
              <a:rPr lang="en-US" dirty="0" smtClean="0">
                <a:latin typeface="Arial" charset="0"/>
              </a:rPr>
              <a:t>M-I SWACO</a:t>
            </a:r>
            <a:endParaRPr lang="en-US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Gran Via </a:t>
            </a:r>
            <a:r>
              <a:rPr lang="en-US" sz="1800" dirty="0" err="1">
                <a:latin typeface="Arial" charset="0"/>
              </a:rPr>
              <a:t>Corts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800" dirty="0" err="1">
                <a:latin typeface="Arial" charset="0"/>
              </a:rPr>
              <a:t>Catalanes</a:t>
            </a:r>
            <a:r>
              <a:rPr lang="en-US" sz="1800" dirty="0">
                <a:latin typeface="Arial" charset="0"/>
              </a:rPr>
              <a:t> 701 3er 1a A</a:t>
            </a:r>
          </a:p>
          <a:p>
            <a:r>
              <a:rPr lang="en-US" sz="1800" dirty="0">
                <a:latin typeface="Arial" charset="0"/>
              </a:rPr>
              <a:t>E-08013 Barcelona Spain</a:t>
            </a:r>
          </a:p>
          <a:p>
            <a:r>
              <a:rPr lang="nb-NO" sz="1800" dirty="0">
                <a:latin typeface="Arial" charset="0"/>
              </a:rPr>
              <a:t>www.ecutec.eu</a:t>
            </a:r>
          </a:p>
        </p:txBody>
      </p:sp>
      <p:sp>
        <p:nvSpPr>
          <p:cNvPr id="41988" name="Rectangle 7"/>
          <p:cNvSpPr>
            <a:spLocks noChangeArrowheads="1"/>
          </p:cNvSpPr>
          <p:nvPr/>
        </p:nvSpPr>
        <p:spPr bwMode="auto">
          <a:xfrm>
            <a:off x="419100" y="4144963"/>
            <a:ext cx="400685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>
                <a:latin typeface="Arial" charset="0"/>
              </a:rPr>
              <a:t>Joe Röttle</a:t>
            </a:r>
          </a:p>
          <a:p>
            <a:r>
              <a:rPr lang="en-US">
                <a:latin typeface="Arial" charset="0"/>
              </a:rPr>
              <a:t>Global Sales Manager</a:t>
            </a:r>
            <a:endParaRPr lang="nb-NO">
              <a:latin typeface="Arial" charset="0"/>
            </a:endParaRPr>
          </a:p>
          <a:p>
            <a:r>
              <a:rPr lang="nb-NO">
                <a:latin typeface="Arial" charset="0"/>
              </a:rPr>
              <a:t>phone: +34 93 24 777 00</a:t>
            </a:r>
          </a:p>
          <a:p>
            <a:r>
              <a:rPr lang="nb-NO">
                <a:latin typeface="Arial" charset="0"/>
              </a:rPr>
              <a:t>email: j.roettle@ecutec.eu</a:t>
            </a:r>
          </a:p>
        </p:txBody>
      </p:sp>
      <p:sp>
        <p:nvSpPr>
          <p:cNvPr id="41990" name="Rectangle 7"/>
          <p:cNvSpPr>
            <a:spLocks noChangeArrowheads="1"/>
          </p:cNvSpPr>
          <p:nvPr/>
        </p:nvSpPr>
        <p:spPr bwMode="auto">
          <a:xfrm>
            <a:off x="4624388" y="3486276"/>
            <a:ext cx="400685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n-US" sz="2400" dirty="0" smtClean="0">
                <a:latin typeface="Arial" charset="0"/>
              </a:rPr>
              <a:t>Per l ’</a:t>
            </a:r>
            <a:r>
              <a:rPr lang="en-US" sz="2400" b="1" dirty="0" smtClean="0">
                <a:latin typeface="Arial" charset="0"/>
              </a:rPr>
              <a:t>ITALIA</a:t>
            </a:r>
            <a:endParaRPr lang="en-US" sz="2400" b="1" dirty="0">
              <a:latin typeface="Arial" charset="0"/>
            </a:endParaRPr>
          </a:p>
          <a:p>
            <a:r>
              <a:rPr lang="en-US" sz="2400" b="1" dirty="0" smtClean="0">
                <a:latin typeface="Arial" charset="0"/>
              </a:rPr>
              <a:t>ALMOIT srl</a:t>
            </a:r>
            <a:endParaRPr lang="nb-NO" sz="2400" b="1" dirty="0">
              <a:latin typeface="Arial" charset="0"/>
            </a:endParaRPr>
          </a:p>
          <a:p>
            <a:r>
              <a:rPr lang="nb-NO" sz="2400" dirty="0" smtClean="0">
                <a:latin typeface="Arial" charset="0"/>
              </a:rPr>
              <a:t>Massimo/Francesco Adorni</a:t>
            </a:r>
          </a:p>
          <a:p>
            <a:r>
              <a:rPr lang="nb-NO" sz="2400" dirty="0" smtClean="0">
                <a:latin typeface="Arial" charset="0"/>
              </a:rPr>
              <a:t>+39  035 230368</a:t>
            </a:r>
            <a:endParaRPr lang="nb-NO" sz="2400" dirty="0">
              <a:latin typeface="Arial" charset="0"/>
            </a:endParaRPr>
          </a:p>
          <a:p>
            <a:r>
              <a:rPr lang="nb-NO" sz="2400" dirty="0">
                <a:latin typeface="Arial" charset="0"/>
              </a:rPr>
              <a:t>email: </a:t>
            </a:r>
            <a:r>
              <a:rPr lang="nb-NO" sz="2400" dirty="0" smtClean="0">
                <a:latin typeface="Arial" charset="0"/>
              </a:rPr>
              <a:t>info@almoit.com</a:t>
            </a:r>
            <a:endParaRPr lang="nb-NO" sz="2400" dirty="0">
              <a:latin typeface="Arial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87034" y="1137603"/>
            <a:ext cx="3529014" cy="538798"/>
            <a:chOff x="722313" y="3789363"/>
            <a:chExt cx="2401887" cy="366712"/>
          </a:xfrm>
        </p:grpSpPr>
        <p:sp>
          <p:nvSpPr>
            <p:cNvPr id="41991" name="Freeform 7"/>
            <p:cNvSpPr>
              <a:spLocks/>
            </p:cNvSpPr>
            <p:nvPr/>
          </p:nvSpPr>
          <p:spPr bwMode="auto">
            <a:xfrm>
              <a:off x="1666875" y="3789363"/>
              <a:ext cx="182563" cy="350837"/>
            </a:xfrm>
            <a:custGeom>
              <a:avLst/>
              <a:gdLst/>
              <a:ahLst/>
              <a:cxnLst>
                <a:cxn ang="0">
                  <a:pos x="50" y="130"/>
                </a:cxn>
                <a:cxn ang="0">
                  <a:pos x="68" y="130"/>
                </a:cxn>
                <a:cxn ang="0">
                  <a:pos x="78" y="140"/>
                </a:cxn>
                <a:cxn ang="0">
                  <a:pos x="68" y="150"/>
                </a:cxn>
                <a:cxn ang="0">
                  <a:pos x="50" y="150"/>
                </a:cxn>
                <a:cxn ang="0">
                  <a:pos x="0" y="100"/>
                </a:cxn>
                <a:cxn ang="0">
                  <a:pos x="0" y="62"/>
                </a:cxn>
                <a:cxn ang="0">
                  <a:pos x="0" y="39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41"/>
                </a:cxn>
                <a:cxn ang="0">
                  <a:pos x="38" y="41"/>
                </a:cxn>
                <a:cxn ang="0">
                  <a:pos x="49" y="50"/>
                </a:cxn>
                <a:cxn ang="0">
                  <a:pos x="38" y="60"/>
                </a:cxn>
                <a:cxn ang="0">
                  <a:pos x="20" y="60"/>
                </a:cxn>
                <a:cxn ang="0">
                  <a:pos x="20" y="100"/>
                </a:cxn>
                <a:cxn ang="0">
                  <a:pos x="50" y="130"/>
                </a:cxn>
              </a:cxnLst>
              <a:rect l="0" t="0" r="r" b="b"/>
              <a:pathLst>
                <a:path w="78" h="150">
                  <a:moveTo>
                    <a:pt x="50" y="130"/>
                  </a:moveTo>
                  <a:cubicBezTo>
                    <a:pt x="50" y="130"/>
                    <a:pt x="68" y="130"/>
                    <a:pt x="68" y="130"/>
                  </a:cubicBezTo>
                  <a:cubicBezTo>
                    <a:pt x="74" y="130"/>
                    <a:pt x="78" y="134"/>
                    <a:pt x="78" y="140"/>
                  </a:cubicBezTo>
                  <a:cubicBezTo>
                    <a:pt x="78" y="146"/>
                    <a:pt x="74" y="150"/>
                    <a:pt x="68" y="150"/>
                  </a:cubicBezTo>
                  <a:cubicBezTo>
                    <a:pt x="68" y="150"/>
                    <a:pt x="50" y="150"/>
                    <a:pt x="50" y="150"/>
                  </a:cubicBezTo>
                  <a:cubicBezTo>
                    <a:pt x="22" y="150"/>
                    <a:pt x="0" y="129"/>
                    <a:pt x="0" y="100"/>
                  </a:cubicBezTo>
                  <a:cubicBezTo>
                    <a:pt x="0" y="100"/>
                    <a:pt x="0" y="62"/>
                    <a:pt x="0" y="62"/>
                  </a:cubicBezTo>
                  <a:cubicBezTo>
                    <a:pt x="0" y="62"/>
                    <a:pt x="0" y="39"/>
                    <a:pt x="0" y="39"/>
                  </a:cubicBezTo>
                  <a:cubicBezTo>
                    <a:pt x="0" y="39"/>
                    <a:pt x="0" y="10"/>
                    <a:pt x="0" y="10"/>
                  </a:cubicBezTo>
                  <a:cubicBezTo>
                    <a:pt x="0" y="4"/>
                    <a:pt x="3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0"/>
                    <a:pt x="20" y="41"/>
                    <a:pt x="20" y="41"/>
                  </a:cubicBezTo>
                  <a:cubicBezTo>
                    <a:pt x="20" y="41"/>
                    <a:pt x="38" y="41"/>
                    <a:pt x="38" y="41"/>
                  </a:cubicBezTo>
                  <a:cubicBezTo>
                    <a:pt x="44" y="41"/>
                    <a:pt x="49" y="44"/>
                    <a:pt x="49" y="50"/>
                  </a:cubicBezTo>
                  <a:cubicBezTo>
                    <a:pt x="49" y="57"/>
                    <a:pt x="44" y="60"/>
                    <a:pt x="38" y="60"/>
                  </a:cubicBezTo>
                  <a:cubicBezTo>
                    <a:pt x="38" y="60"/>
                    <a:pt x="20" y="60"/>
                    <a:pt x="20" y="60"/>
                  </a:cubicBezTo>
                  <a:cubicBezTo>
                    <a:pt x="20" y="60"/>
                    <a:pt x="20" y="100"/>
                    <a:pt x="20" y="100"/>
                  </a:cubicBezTo>
                  <a:cubicBezTo>
                    <a:pt x="20" y="116"/>
                    <a:pt x="35" y="130"/>
                    <a:pt x="50" y="13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2" name="Freeform 8"/>
            <p:cNvSpPr>
              <a:spLocks/>
            </p:cNvSpPr>
            <p:nvPr/>
          </p:nvSpPr>
          <p:spPr bwMode="auto">
            <a:xfrm>
              <a:off x="2855913" y="3790950"/>
              <a:ext cx="188912" cy="349250"/>
            </a:xfrm>
            <a:custGeom>
              <a:avLst/>
              <a:gdLst/>
              <a:ahLst/>
              <a:cxnLst>
                <a:cxn ang="0">
                  <a:pos x="20" y="99"/>
                </a:cxn>
                <a:cxn ang="0">
                  <a:pos x="49" y="129"/>
                </a:cxn>
                <a:cxn ang="0">
                  <a:pos x="69" y="129"/>
                </a:cxn>
                <a:cxn ang="0">
                  <a:pos x="81" y="139"/>
                </a:cxn>
                <a:cxn ang="0">
                  <a:pos x="69" y="149"/>
                </a:cxn>
                <a:cxn ang="0">
                  <a:pos x="49" y="149"/>
                </a:cxn>
                <a:cxn ang="0">
                  <a:pos x="0" y="99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20" y="10"/>
                </a:cxn>
                <a:cxn ang="0">
                  <a:pos x="20" y="99"/>
                </a:cxn>
              </a:cxnLst>
              <a:rect l="0" t="0" r="r" b="b"/>
              <a:pathLst>
                <a:path w="81" h="149">
                  <a:moveTo>
                    <a:pt x="20" y="99"/>
                  </a:moveTo>
                  <a:cubicBezTo>
                    <a:pt x="20" y="114"/>
                    <a:pt x="34" y="129"/>
                    <a:pt x="49" y="129"/>
                  </a:cubicBezTo>
                  <a:cubicBezTo>
                    <a:pt x="49" y="129"/>
                    <a:pt x="69" y="129"/>
                    <a:pt x="69" y="129"/>
                  </a:cubicBezTo>
                  <a:cubicBezTo>
                    <a:pt x="76" y="129"/>
                    <a:pt x="81" y="133"/>
                    <a:pt x="81" y="139"/>
                  </a:cubicBezTo>
                  <a:cubicBezTo>
                    <a:pt x="81" y="145"/>
                    <a:pt x="76" y="149"/>
                    <a:pt x="69" y="149"/>
                  </a:cubicBezTo>
                  <a:cubicBezTo>
                    <a:pt x="69" y="149"/>
                    <a:pt x="49" y="149"/>
                    <a:pt x="49" y="149"/>
                  </a:cubicBezTo>
                  <a:cubicBezTo>
                    <a:pt x="21" y="149"/>
                    <a:pt x="1" y="129"/>
                    <a:pt x="0" y="99"/>
                  </a:cubicBezTo>
                  <a:cubicBezTo>
                    <a:pt x="0" y="99"/>
                    <a:pt x="0" y="10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00"/>
                    <a:pt x="20" y="99"/>
                    <a:pt x="20" y="99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3" name="Freeform 9"/>
            <p:cNvSpPr>
              <a:spLocks noEditPoints="1"/>
            </p:cNvSpPr>
            <p:nvPr/>
          </p:nvSpPr>
          <p:spPr bwMode="auto">
            <a:xfrm>
              <a:off x="3016250" y="3790950"/>
              <a:ext cx="104775" cy="104775"/>
            </a:xfrm>
            <a:custGeom>
              <a:avLst/>
              <a:gdLst/>
              <a:ahLst/>
              <a:cxnLst>
                <a:cxn ang="0">
                  <a:pos x="17" y="21"/>
                </a:cxn>
                <a:cxn ang="0">
                  <a:pos x="17" y="14"/>
                </a:cxn>
                <a:cxn ang="0">
                  <a:pos x="24" y="14"/>
                </a:cxn>
                <a:cxn ang="0">
                  <a:pos x="31" y="17"/>
                </a:cxn>
                <a:cxn ang="0">
                  <a:pos x="22" y="21"/>
                </a:cxn>
                <a:cxn ang="0">
                  <a:pos x="17" y="21"/>
                </a:cxn>
                <a:cxn ang="0">
                  <a:pos x="26" y="24"/>
                </a:cxn>
                <a:cxn ang="0">
                  <a:pos x="34" y="17"/>
                </a:cxn>
                <a:cxn ang="0">
                  <a:pos x="25" y="11"/>
                </a:cxn>
                <a:cxn ang="0">
                  <a:pos x="14" y="11"/>
                </a:cxn>
                <a:cxn ang="0">
                  <a:pos x="14" y="36"/>
                </a:cxn>
                <a:cxn ang="0">
                  <a:pos x="17" y="36"/>
                </a:cxn>
                <a:cxn ang="0">
                  <a:pos x="17" y="24"/>
                </a:cxn>
                <a:cxn ang="0">
                  <a:pos x="23" y="24"/>
                </a:cxn>
                <a:cxn ang="0">
                  <a:pos x="30" y="36"/>
                </a:cxn>
                <a:cxn ang="0">
                  <a:pos x="33" y="36"/>
                </a:cxn>
                <a:cxn ang="0">
                  <a:pos x="26" y="24"/>
                </a:cxn>
                <a:cxn ang="0">
                  <a:pos x="22" y="43"/>
                </a:cxn>
                <a:cxn ang="0">
                  <a:pos x="3" y="23"/>
                </a:cxn>
                <a:cxn ang="0">
                  <a:pos x="22" y="3"/>
                </a:cxn>
                <a:cxn ang="0">
                  <a:pos x="42" y="23"/>
                </a:cxn>
                <a:cxn ang="0">
                  <a:pos x="22" y="43"/>
                </a:cxn>
                <a:cxn ang="0">
                  <a:pos x="22" y="45"/>
                </a:cxn>
                <a:cxn ang="0">
                  <a:pos x="45" y="23"/>
                </a:cxn>
                <a:cxn ang="0">
                  <a:pos x="22" y="0"/>
                </a:cxn>
                <a:cxn ang="0">
                  <a:pos x="0" y="23"/>
                </a:cxn>
                <a:cxn ang="0">
                  <a:pos x="22" y="45"/>
                </a:cxn>
              </a:cxnLst>
              <a:rect l="0" t="0" r="r" b="b"/>
              <a:pathLst>
                <a:path w="45" h="45">
                  <a:moveTo>
                    <a:pt x="17" y="21"/>
                  </a:moveTo>
                  <a:cubicBezTo>
                    <a:pt x="17" y="21"/>
                    <a:pt x="17" y="14"/>
                    <a:pt x="17" y="14"/>
                  </a:cubicBezTo>
                  <a:cubicBezTo>
                    <a:pt x="17" y="14"/>
                    <a:pt x="24" y="14"/>
                    <a:pt x="24" y="14"/>
                  </a:cubicBezTo>
                  <a:cubicBezTo>
                    <a:pt x="27" y="14"/>
                    <a:pt x="31" y="14"/>
                    <a:pt x="31" y="17"/>
                  </a:cubicBezTo>
                  <a:cubicBezTo>
                    <a:pt x="31" y="22"/>
                    <a:pt x="25" y="21"/>
                    <a:pt x="22" y="21"/>
                  </a:cubicBezTo>
                  <a:cubicBezTo>
                    <a:pt x="22" y="21"/>
                    <a:pt x="17" y="21"/>
                    <a:pt x="17" y="21"/>
                  </a:cubicBezTo>
                  <a:close/>
                  <a:moveTo>
                    <a:pt x="26" y="24"/>
                  </a:moveTo>
                  <a:cubicBezTo>
                    <a:pt x="30" y="24"/>
                    <a:pt x="34" y="22"/>
                    <a:pt x="34" y="17"/>
                  </a:cubicBezTo>
                  <a:cubicBezTo>
                    <a:pt x="34" y="13"/>
                    <a:pt x="32" y="11"/>
                    <a:pt x="25" y="11"/>
                  </a:cubicBezTo>
                  <a:cubicBezTo>
                    <a:pt x="25" y="11"/>
                    <a:pt x="14" y="11"/>
                    <a:pt x="14" y="11"/>
                  </a:cubicBezTo>
                  <a:cubicBezTo>
                    <a:pt x="14" y="11"/>
                    <a:pt x="14" y="36"/>
                    <a:pt x="14" y="36"/>
                  </a:cubicBezTo>
                  <a:cubicBezTo>
                    <a:pt x="14" y="36"/>
                    <a:pt x="17" y="36"/>
                    <a:pt x="17" y="36"/>
                  </a:cubicBezTo>
                  <a:cubicBezTo>
                    <a:pt x="17" y="36"/>
                    <a:pt x="17" y="24"/>
                    <a:pt x="17" y="24"/>
                  </a:cubicBezTo>
                  <a:cubicBezTo>
                    <a:pt x="17" y="24"/>
                    <a:pt x="23" y="24"/>
                    <a:pt x="23" y="24"/>
                  </a:cubicBezTo>
                  <a:cubicBezTo>
                    <a:pt x="23" y="24"/>
                    <a:pt x="30" y="36"/>
                    <a:pt x="30" y="36"/>
                  </a:cubicBezTo>
                  <a:cubicBezTo>
                    <a:pt x="30" y="36"/>
                    <a:pt x="33" y="36"/>
                    <a:pt x="33" y="36"/>
                  </a:cubicBezTo>
                  <a:cubicBezTo>
                    <a:pt x="33" y="36"/>
                    <a:pt x="26" y="24"/>
                    <a:pt x="26" y="24"/>
                  </a:cubicBezTo>
                  <a:close/>
                  <a:moveTo>
                    <a:pt x="22" y="43"/>
                  </a:moveTo>
                  <a:cubicBezTo>
                    <a:pt x="11" y="43"/>
                    <a:pt x="3" y="34"/>
                    <a:pt x="3" y="23"/>
                  </a:cubicBezTo>
                  <a:cubicBezTo>
                    <a:pt x="3" y="12"/>
                    <a:pt x="11" y="3"/>
                    <a:pt x="22" y="3"/>
                  </a:cubicBezTo>
                  <a:cubicBezTo>
                    <a:pt x="33" y="3"/>
                    <a:pt x="42" y="12"/>
                    <a:pt x="42" y="23"/>
                  </a:cubicBezTo>
                  <a:cubicBezTo>
                    <a:pt x="42" y="34"/>
                    <a:pt x="33" y="43"/>
                    <a:pt x="22" y="43"/>
                  </a:cubicBezTo>
                  <a:close/>
                  <a:moveTo>
                    <a:pt x="22" y="45"/>
                  </a:moveTo>
                  <a:cubicBezTo>
                    <a:pt x="35" y="45"/>
                    <a:pt x="45" y="35"/>
                    <a:pt x="45" y="23"/>
                  </a:cubicBezTo>
                  <a:cubicBezTo>
                    <a:pt x="45" y="10"/>
                    <a:pt x="35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4" name="Freeform 10"/>
            <p:cNvSpPr>
              <a:spLocks/>
            </p:cNvSpPr>
            <p:nvPr/>
          </p:nvSpPr>
          <p:spPr bwMode="auto">
            <a:xfrm>
              <a:off x="1376363" y="3905250"/>
              <a:ext cx="234950" cy="234950"/>
            </a:xfrm>
            <a:custGeom>
              <a:avLst/>
              <a:gdLst/>
              <a:ahLst/>
              <a:cxnLst>
                <a:cxn ang="0">
                  <a:pos x="80" y="50"/>
                </a:cxn>
                <a:cxn ang="0">
                  <a:pos x="81" y="9"/>
                </a:cxn>
                <a:cxn ang="0">
                  <a:pos x="91" y="0"/>
                </a:cxn>
                <a:cxn ang="0">
                  <a:pos x="101" y="10"/>
                </a:cxn>
                <a:cxn ang="0">
                  <a:pos x="101" y="50"/>
                </a:cxn>
                <a:cxn ang="0">
                  <a:pos x="52" y="100"/>
                </a:cxn>
                <a:cxn ang="0">
                  <a:pos x="0" y="49"/>
                </a:cxn>
                <a:cxn ang="0">
                  <a:pos x="1" y="10"/>
                </a:cxn>
                <a:cxn ang="0">
                  <a:pos x="11" y="0"/>
                </a:cxn>
                <a:cxn ang="0">
                  <a:pos x="21" y="9"/>
                </a:cxn>
                <a:cxn ang="0">
                  <a:pos x="22" y="50"/>
                </a:cxn>
                <a:cxn ang="0">
                  <a:pos x="51" y="80"/>
                </a:cxn>
                <a:cxn ang="0">
                  <a:pos x="80" y="50"/>
                </a:cxn>
              </a:cxnLst>
              <a:rect l="0" t="0" r="r" b="b"/>
              <a:pathLst>
                <a:path w="101" h="100">
                  <a:moveTo>
                    <a:pt x="80" y="50"/>
                  </a:moveTo>
                  <a:cubicBezTo>
                    <a:pt x="80" y="50"/>
                    <a:pt x="81" y="10"/>
                    <a:pt x="81" y="9"/>
                  </a:cubicBezTo>
                  <a:cubicBezTo>
                    <a:pt x="81" y="3"/>
                    <a:pt x="84" y="0"/>
                    <a:pt x="91" y="0"/>
                  </a:cubicBezTo>
                  <a:cubicBezTo>
                    <a:pt x="97" y="0"/>
                    <a:pt x="101" y="4"/>
                    <a:pt x="101" y="10"/>
                  </a:cubicBezTo>
                  <a:cubicBezTo>
                    <a:pt x="101" y="10"/>
                    <a:pt x="101" y="50"/>
                    <a:pt x="101" y="50"/>
                  </a:cubicBezTo>
                  <a:cubicBezTo>
                    <a:pt x="101" y="79"/>
                    <a:pt x="80" y="100"/>
                    <a:pt x="52" y="100"/>
                  </a:cubicBezTo>
                  <a:cubicBezTo>
                    <a:pt x="23" y="100"/>
                    <a:pt x="0" y="78"/>
                    <a:pt x="0" y="49"/>
                  </a:cubicBezTo>
                  <a:cubicBezTo>
                    <a:pt x="0" y="49"/>
                    <a:pt x="1" y="10"/>
                    <a:pt x="1" y="10"/>
                  </a:cubicBezTo>
                  <a:cubicBezTo>
                    <a:pt x="1" y="4"/>
                    <a:pt x="5" y="0"/>
                    <a:pt x="11" y="0"/>
                  </a:cubicBezTo>
                  <a:cubicBezTo>
                    <a:pt x="17" y="0"/>
                    <a:pt x="21" y="3"/>
                    <a:pt x="21" y="9"/>
                  </a:cubicBezTo>
                  <a:cubicBezTo>
                    <a:pt x="21" y="9"/>
                    <a:pt x="22" y="50"/>
                    <a:pt x="22" y="50"/>
                  </a:cubicBezTo>
                  <a:cubicBezTo>
                    <a:pt x="22" y="66"/>
                    <a:pt x="36" y="80"/>
                    <a:pt x="51" y="80"/>
                  </a:cubicBezTo>
                  <a:cubicBezTo>
                    <a:pt x="67" y="80"/>
                    <a:pt x="80" y="66"/>
                    <a:pt x="80" y="5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5" name="Freeform 11"/>
            <p:cNvSpPr>
              <a:spLocks/>
            </p:cNvSpPr>
            <p:nvPr/>
          </p:nvSpPr>
          <p:spPr bwMode="auto">
            <a:xfrm>
              <a:off x="2554288" y="3883025"/>
              <a:ext cx="227012" cy="273050"/>
            </a:xfrm>
            <a:custGeom>
              <a:avLst/>
              <a:gdLst/>
              <a:ahLst/>
              <a:cxnLst>
                <a:cxn ang="0">
                  <a:pos x="86" y="70"/>
                </a:cxn>
                <a:cxn ang="0">
                  <a:pos x="94" y="86"/>
                </a:cxn>
                <a:cxn ang="0">
                  <a:pos x="76" y="103"/>
                </a:cxn>
                <a:cxn ang="0">
                  <a:pos x="4" y="86"/>
                </a:cxn>
                <a:cxn ang="0">
                  <a:pos x="8" y="71"/>
                </a:cxn>
                <a:cxn ang="0">
                  <a:pos x="22" y="75"/>
                </a:cxn>
                <a:cxn ang="0">
                  <a:pos x="71" y="82"/>
                </a:cxn>
                <a:cxn ang="0">
                  <a:pos x="8" y="48"/>
                </a:cxn>
                <a:cxn ang="0">
                  <a:pos x="3" y="32"/>
                </a:cxn>
                <a:cxn ang="0">
                  <a:pos x="21" y="15"/>
                </a:cxn>
                <a:cxn ang="0">
                  <a:pos x="92" y="31"/>
                </a:cxn>
                <a:cxn ang="0">
                  <a:pos x="88" y="45"/>
                </a:cxn>
                <a:cxn ang="0">
                  <a:pos x="71" y="40"/>
                </a:cxn>
                <a:cxn ang="0">
                  <a:pos x="28" y="36"/>
                </a:cxn>
                <a:cxn ang="0">
                  <a:pos x="86" y="70"/>
                </a:cxn>
              </a:cxnLst>
              <a:rect l="0" t="0" r="r" b="b"/>
              <a:pathLst>
                <a:path w="97" h="117">
                  <a:moveTo>
                    <a:pt x="86" y="70"/>
                  </a:moveTo>
                  <a:cubicBezTo>
                    <a:pt x="91" y="73"/>
                    <a:pt x="97" y="81"/>
                    <a:pt x="94" y="86"/>
                  </a:cubicBezTo>
                  <a:cubicBezTo>
                    <a:pt x="90" y="94"/>
                    <a:pt x="85" y="98"/>
                    <a:pt x="76" y="103"/>
                  </a:cubicBezTo>
                  <a:cubicBezTo>
                    <a:pt x="51" y="117"/>
                    <a:pt x="19" y="110"/>
                    <a:pt x="4" y="86"/>
                  </a:cubicBezTo>
                  <a:cubicBezTo>
                    <a:pt x="1" y="80"/>
                    <a:pt x="2" y="75"/>
                    <a:pt x="8" y="71"/>
                  </a:cubicBezTo>
                  <a:cubicBezTo>
                    <a:pt x="13" y="68"/>
                    <a:pt x="19" y="69"/>
                    <a:pt x="22" y="75"/>
                  </a:cubicBezTo>
                  <a:cubicBezTo>
                    <a:pt x="34" y="93"/>
                    <a:pt x="55" y="96"/>
                    <a:pt x="71" y="82"/>
                  </a:cubicBezTo>
                  <a:cubicBezTo>
                    <a:pt x="71" y="82"/>
                    <a:pt x="8" y="48"/>
                    <a:pt x="8" y="48"/>
                  </a:cubicBezTo>
                  <a:cubicBezTo>
                    <a:pt x="3" y="45"/>
                    <a:pt x="0" y="38"/>
                    <a:pt x="3" y="32"/>
                  </a:cubicBezTo>
                  <a:cubicBezTo>
                    <a:pt x="8" y="24"/>
                    <a:pt x="13" y="20"/>
                    <a:pt x="21" y="15"/>
                  </a:cubicBezTo>
                  <a:cubicBezTo>
                    <a:pt x="46" y="0"/>
                    <a:pt x="78" y="6"/>
                    <a:pt x="92" y="31"/>
                  </a:cubicBezTo>
                  <a:cubicBezTo>
                    <a:pt x="95" y="36"/>
                    <a:pt x="94" y="42"/>
                    <a:pt x="88" y="45"/>
                  </a:cubicBezTo>
                  <a:cubicBezTo>
                    <a:pt x="82" y="49"/>
                    <a:pt x="75" y="45"/>
                    <a:pt x="71" y="40"/>
                  </a:cubicBezTo>
                  <a:cubicBezTo>
                    <a:pt x="59" y="22"/>
                    <a:pt x="42" y="24"/>
                    <a:pt x="28" y="36"/>
                  </a:cubicBezTo>
                  <a:cubicBezTo>
                    <a:pt x="28" y="36"/>
                    <a:pt x="86" y="70"/>
                    <a:pt x="86" y="7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6" name="Oval 12"/>
            <p:cNvSpPr>
              <a:spLocks noChangeArrowheads="1"/>
            </p:cNvSpPr>
            <p:nvPr/>
          </p:nvSpPr>
          <p:spPr bwMode="auto">
            <a:xfrm>
              <a:off x="2792413" y="4086225"/>
              <a:ext cx="50800" cy="53975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7" name="Oval 13"/>
            <p:cNvSpPr>
              <a:spLocks noChangeArrowheads="1"/>
            </p:cNvSpPr>
            <p:nvPr/>
          </p:nvSpPr>
          <p:spPr bwMode="auto">
            <a:xfrm>
              <a:off x="3070225" y="4086225"/>
              <a:ext cx="53975" cy="53975"/>
            </a:xfrm>
            <a:prstGeom prst="ellipse">
              <a:avLst/>
            </a:pr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8" name="Freeform 14"/>
            <p:cNvSpPr>
              <a:spLocks/>
            </p:cNvSpPr>
            <p:nvPr/>
          </p:nvSpPr>
          <p:spPr bwMode="auto">
            <a:xfrm>
              <a:off x="2155825" y="3898900"/>
              <a:ext cx="233363" cy="242888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54" y="103"/>
                </a:cxn>
                <a:cxn ang="0">
                  <a:pos x="1" y="52"/>
                </a:cxn>
                <a:cxn ang="0">
                  <a:pos x="53" y="0"/>
                </a:cxn>
                <a:cxn ang="0">
                  <a:pos x="96" y="23"/>
                </a:cxn>
                <a:cxn ang="0">
                  <a:pos x="93" y="38"/>
                </a:cxn>
                <a:cxn ang="0">
                  <a:pos x="77" y="35"/>
                </a:cxn>
                <a:cxn ang="0">
                  <a:pos x="51" y="19"/>
                </a:cxn>
                <a:cxn ang="0">
                  <a:pos x="21" y="50"/>
                </a:cxn>
                <a:cxn ang="0">
                  <a:pos x="52" y="84"/>
                </a:cxn>
                <a:cxn ang="0">
                  <a:pos x="78" y="69"/>
                </a:cxn>
                <a:cxn ang="0">
                  <a:pos x="94" y="65"/>
                </a:cxn>
                <a:cxn ang="0">
                  <a:pos x="97" y="80"/>
                </a:cxn>
              </a:cxnLst>
              <a:rect l="0" t="0" r="r" b="b"/>
              <a:pathLst>
                <a:path w="100" h="104">
                  <a:moveTo>
                    <a:pt x="97" y="80"/>
                  </a:moveTo>
                  <a:cubicBezTo>
                    <a:pt x="88" y="94"/>
                    <a:pt x="71" y="103"/>
                    <a:pt x="54" y="103"/>
                  </a:cubicBezTo>
                  <a:cubicBezTo>
                    <a:pt x="21" y="104"/>
                    <a:pt x="1" y="77"/>
                    <a:pt x="1" y="52"/>
                  </a:cubicBezTo>
                  <a:cubicBezTo>
                    <a:pt x="0" y="23"/>
                    <a:pt x="24" y="0"/>
                    <a:pt x="53" y="0"/>
                  </a:cubicBezTo>
                  <a:cubicBezTo>
                    <a:pt x="71" y="0"/>
                    <a:pt x="87" y="9"/>
                    <a:pt x="96" y="23"/>
                  </a:cubicBezTo>
                  <a:cubicBezTo>
                    <a:pt x="100" y="29"/>
                    <a:pt x="99" y="35"/>
                    <a:pt x="93" y="38"/>
                  </a:cubicBezTo>
                  <a:cubicBezTo>
                    <a:pt x="88" y="42"/>
                    <a:pt x="81" y="40"/>
                    <a:pt x="77" y="35"/>
                  </a:cubicBezTo>
                  <a:cubicBezTo>
                    <a:pt x="72" y="27"/>
                    <a:pt x="63" y="19"/>
                    <a:pt x="51" y="19"/>
                  </a:cubicBezTo>
                  <a:cubicBezTo>
                    <a:pt x="31" y="20"/>
                    <a:pt x="21" y="35"/>
                    <a:pt x="21" y="50"/>
                  </a:cubicBezTo>
                  <a:cubicBezTo>
                    <a:pt x="21" y="66"/>
                    <a:pt x="31" y="83"/>
                    <a:pt x="52" y="84"/>
                  </a:cubicBezTo>
                  <a:cubicBezTo>
                    <a:pt x="65" y="84"/>
                    <a:pt x="73" y="77"/>
                    <a:pt x="78" y="69"/>
                  </a:cubicBezTo>
                  <a:cubicBezTo>
                    <a:pt x="81" y="64"/>
                    <a:pt x="88" y="62"/>
                    <a:pt x="94" y="65"/>
                  </a:cubicBezTo>
                  <a:cubicBezTo>
                    <a:pt x="99" y="69"/>
                    <a:pt x="99" y="73"/>
                    <a:pt x="97" y="8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99" name="Freeform 15"/>
            <p:cNvSpPr>
              <a:spLocks/>
            </p:cNvSpPr>
            <p:nvPr/>
          </p:nvSpPr>
          <p:spPr bwMode="auto">
            <a:xfrm>
              <a:off x="1100138" y="3898900"/>
              <a:ext cx="231775" cy="242888"/>
            </a:xfrm>
            <a:custGeom>
              <a:avLst/>
              <a:gdLst/>
              <a:ahLst/>
              <a:cxnLst>
                <a:cxn ang="0">
                  <a:pos x="97" y="80"/>
                </a:cxn>
                <a:cxn ang="0">
                  <a:pos x="54" y="103"/>
                </a:cxn>
                <a:cxn ang="0">
                  <a:pos x="1" y="52"/>
                </a:cxn>
                <a:cxn ang="0">
                  <a:pos x="52" y="0"/>
                </a:cxn>
                <a:cxn ang="0">
                  <a:pos x="96" y="23"/>
                </a:cxn>
                <a:cxn ang="0">
                  <a:pos x="93" y="38"/>
                </a:cxn>
                <a:cxn ang="0">
                  <a:pos x="77" y="35"/>
                </a:cxn>
                <a:cxn ang="0">
                  <a:pos x="51" y="19"/>
                </a:cxn>
                <a:cxn ang="0">
                  <a:pos x="21" y="50"/>
                </a:cxn>
                <a:cxn ang="0">
                  <a:pos x="52" y="84"/>
                </a:cxn>
                <a:cxn ang="0">
                  <a:pos x="77" y="69"/>
                </a:cxn>
                <a:cxn ang="0">
                  <a:pos x="94" y="65"/>
                </a:cxn>
                <a:cxn ang="0">
                  <a:pos x="97" y="80"/>
                </a:cxn>
              </a:cxnLst>
              <a:rect l="0" t="0" r="r" b="b"/>
              <a:pathLst>
                <a:path w="99" h="104">
                  <a:moveTo>
                    <a:pt x="97" y="80"/>
                  </a:moveTo>
                  <a:cubicBezTo>
                    <a:pt x="88" y="94"/>
                    <a:pt x="70" y="103"/>
                    <a:pt x="54" y="103"/>
                  </a:cubicBezTo>
                  <a:cubicBezTo>
                    <a:pt x="21" y="104"/>
                    <a:pt x="1" y="77"/>
                    <a:pt x="1" y="52"/>
                  </a:cubicBezTo>
                  <a:cubicBezTo>
                    <a:pt x="0" y="23"/>
                    <a:pt x="24" y="0"/>
                    <a:pt x="52" y="0"/>
                  </a:cubicBezTo>
                  <a:cubicBezTo>
                    <a:pt x="71" y="0"/>
                    <a:pt x="87" y="9"/>
                    <a:pt x="96" y="23"/>
                  </a:cubicBezTo>
                  <a:cubicBezTo>
                    <a:pt x="99" y="29"/>
                    <a:pt x="98" y="35"/>
                    <a:pt x="93" y="38"/>
                  </a:cubicBezTo>
                  <a:cubicBezTo>
                    <a:pt x="88" y="42"/>
                    <a:pt x="81" y="40"/>
                    <a:pt x="77" y="35"/>
                  </a:cubicBezTo>
                  <a:cubicBezTo>
                    <a:pt x="72" y="27"/>
                    <a:pt x="63" y="19"/>
                    <a:pt x="51" y="19"/>
                  </a:cubicBezTo>
                  <a:cubicBezTo>
                    <a:pt x="31" y="20"/>
                    <a:pt x="21" y="35"/>
                    <a:pt x="21" y="50"/>
                  </a:cubicBezTo>
                  <a:cubicBezTo>
                    <a:pt x="21" y="66"/>
                    <a:pt x="31" y="83"/>
                    <a:pt x="52" y="84"/>
                  </a:cubicBezTo>
                  <a:cubicBezTo>
                    <a:pt x="65" y="84"/>
                    <a:pt x="73" y="77"/>
                    <a:pt x="77" y="69"/>
                  </a:cubicBezTo>
                  <a:cubicBezTo>
                    <a:pt x="81" y="64"/>
                    <a:pt x="88" y="62"/>
                    <a:pt x="94" y="65"/>
                  </a:cubicBezTo>
                  <a:cubicBezTo>
                    <a:pt x="99" y="69"/>
                    <a:pt x="99" y="73"/>
                    <a:pt x="97" y="80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00" name="Freeform 16"/>
            <p:cNvSpPr>
              <a:spLocks noEditPoints="1"/>
            </p:cNvSpPr>
            <p:nvPr/>
          </p:nvSpPr>
          <p:spPr bwMode="auto">
            <a:xfrm>
              <a:off x="722313" y="3895725"/>
              <a:ext cx="338137" cy="249238"/>
            </a:xfrm>
            <a:custGeom>
              <a:avLst/>
              <a:gdLst/>
              <a:ahLst/>
              <a:cxnLst>
                <a:cxn ang="0">
                  <a:pos x="145" y="51"/>
                </a:cxn>
                <a:cxn ang="0">
                  <a:pos x="93" y="0"/>
                </a:cxn>
                <a:cxn ang="0">
                  <a:pos x="44" y="41"/>
                </a:cxn>
                <a:cxn ang="0">
                  <a:pos x="12" y="41"/>
                </a:cxn>
                <a:cxn ang="0">
                  <a:pos x="0" y="51"/>
                </a:cxn>
                <a:cxn ang="0">
                  <a:pos x="12" y="61"/>
                </a:cxn>
                <a:cxn ang="0">
                  <a:pos x="44" y="61"/>
                </a:cxn>
                <a:cxn ang="0">
                  <a:pos x="91" y="104"/>
                </a:cxn>
                <a:cxn ang="0">
                  <a:pos x="136" y="84"/>
                </a:cxn>
                <a:cxn ang="0">
                  <a:pos x="120" y="73"/>
                </a:cxn>
                <a:cxn ang="0">
                  <a:pos x="91" y="84"/>
                </a:cxn>
                <a:cxn ang="0">
                  <a:pos x="66" y="61"/>
                </a:cxn>
                <a:cxn ang="0">
                  <a:pos x="133" y="61"/>
                </a:cxn>
                <a:cxn ang="0">
                  <a:pos x="145" y="51"/>
                </a:cxn>
                <a:cxn ang="0">
                  <a:pos x="65" y="41"/>
                </a:cxn>
                <a:cxn ang="0">
                  <a:pos x="95" y="18"/>
                </a:cxn>
                <a:cxn ang="0">
                  <a:pos x="124" y="41"/>
                </a:cxn>
                <a:cxn ang="0">
                  <a:pos x="65" y="41"/>
                </a:cxn>
              </a:cxnLst>
              <a:rect l="0" t="0" r="r" b="b"/>
              <a:pathLst>
                <a:path w="145" h="106">
                  <a:moveTo>
                    <a:pt x="145" y="51"/>
                  </a:moveTo>
                  <a:cubicBezTo>
                    <a:pt x="144" y="20"/>
                    <a:pt x="122" y="0"/>
                    <a:pt x="93" y="0"/>
                  </a:cubicBezTo>
                  <a:cubicBezTo>
                    <a:pt x="69" y="0"/>
                    <a:pt x="49" y="19"/>
                    <a:pt x="44" y="41"/>
                  </a:cubicBezTo>
                  <a:cubicBezTo>
                    <a:pt x="44" y="41"/>
                    <a:pt x="12" y="41"/>
                    <a:pt x="12" y="41"/>
                  </a:cubicBezTo>
                  <a:cubicBezTo>
                    <a:pt x="6" y="41"/>
                    <a:pt x="0" y="45"/>
                    <a:pt x="0" y="51"/>
                  </a:cubicBezTo>
                  <a:cubicBezTo>
                    <a:pt x="0" y="57"/>
                    <a:pt x="6" y="61"/>
                    <a:pt x="12" y="61"/>
                  </a:cubicBezTo>
                  <a:cubicBezTo>
                    <a:pt x="12" y="61"/>
                    <a:pt x="44" y="61"/>
                    <a:pt x="44" y="61"/>
                  </a:cubicBezTo>
                  <a:cubicBezTo>
                    <a:pt x="49" y="83"/>
                    <a:pt x="67" y="102"/>
                    <a:pt x="91" y="104"/>
                  </a:cubicBezTo>
                  <a:cubicBezTo>
                    <a:pt x="111" y="106"/>
                    <a:pt x="127" y="98"/>
                    <a:pt x="136" y="84"/>
                  </a:cubicBezTo>
                  <a:cubicBezTo>
                    <a:pt x="139" y="78"/>
                    <a:pt x="129" y="65"/>
                    <a:pt x="120" y="73"/>
                  </a:cubicBezTo>
                  <a:cubicBezTo>
                    <a:pt x="114" y="81"/>
                    <a:pt x="104" y="86"/>
                    <a:pt x="91" y="84"/>
                  </a:cubicBezTo>
                  <a:cubicBezTo>
                    <a:pt x="79" y="82"/>
                    <a:pt x="70" y="72"/>
                    <a:pt x="66" y="61"/>
                  </a:cubicBezTo>
                  <a:cubicBezTo>
                    <a:pt x="66" y="61"/>
                    <a:pt x="133" y="61"/>
                    <a:pt x="133" y="61"/>
                  </a:cubicBezTo>
                  <a:cubicBezTo>
                    <a:pt x="133" y="61"/>
                    <a:pt x="145" y="61"/>
                    <a:pt x="145" y="51"/>
                  </a:cubicBezTo>
                  <a:close/>
                  <a:moveTo>
                    <a:pt x="65" y="41"/>
                  </a:moveTo>
                  <a:cubicBezTo>
                    <a:pt x="69" y="27"/>
                    <a:pt x="80" y="18"/>
                    <a:pt x="95" y="18"/>
                  </a:cubicBezTo>
                  <a:cubicBezTo>
                    <a:pt x="111" y="18"/>
                    <a:pt x="120" y="27"/>
                    <a:pt x="124" y="41"/>
                  </a:cubicBezTo>
                  <a:cubicBezTo>
                    <a:pt x="124" y="41"/>
                    <a:pt x="65" y="41"/>
                    <a:pt x="65" y="41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01" name="Freeform 17"/>
            <p:cNvSpPr>
              <a:spLocks noEditPoints="1"/>
            </p:cNvSpPr>
            <p:nvPr/>
          </p:nvSpPr>
          <p:spPr bwMode="auto">
            <a:xfrm>
              <a:off x="1808163" y="3895725"/>
              <a:ext cx="307975" cy="249238"/>
            </a:xfrm>
            <a:custGeom>
              <a:avLst/>
              <a:gdLst/>
              <a:ahLst/>
              <a:cxnLst>
                <a:cxn ang="0">
                  <a:pos x="132" y="51"/>
                </a:cxn>
                <a:cxn ang="0">
                  <a:pos x="81" y="0"/>
                </a:cxn>
                <a:cxn ang="0">
                  <a:pos x="31" y="41"/>
                </a:cxn>
                <a:cxn ang="0">
                  <a:pos x="12" y="41"/>
                </a:cxn>
                <a:cxn ang="0">
                  <a:pos x="0" y="51"/>
                </a:cxn>
                <a:cxn ang="0">
                  <a:pos x="12" y="61"/>
                </a:cxn>
                <a:cxn ang="0">
                  <a:pos x="31" y="61"/>
                </a:cxn>
                <a:cxn ang="0">
                  <a:pos x="78" y="104"/>
                </a:cxn>
                <a:cxn ang="0">
                  <a:pos x="123" y="84"/>
                </a:cxn>
                <a:cxn ang="0">
                  <a:pos x="107" y="73"/>
                </a:cxn>
                <a:cxn ang="0">
                  <a:pos x="78" y="84"/>
                </a:cxn>
                <a:cxn ang="0">
                  <a:pos x="53" y="61"/>
                </a:cxn>
                <a:cxn ang="0">
                  <a:pos x="120" y="61"/>
                </a:cxn>
                <a:cxn ang="0">
                  <a:pos x="132" y="51"/>
                </a:cxn>
                <a:cxn ang="0">
                  <a:pos x="52" y="41"/>
                </a:cxn>
                <a:cxn ang="0">
                  <a:pos x="82" y="18"/>
                </a:cxn>
                <a:cxn ang="0">
                  <a:pos x="111" y="41"/>
                </a:cxn>
                <a:cxn ang="0">
                  <a:pos x="52" y="41"/>
                </a:cxn>
              </a:cxnLst>
              <a:rect l="0" t="0" r="r" b="b"/>
              <a:pathLst>
                <a:path w="132" h="106">
                  <a:moveTo>
                    <a:pt x="132" y="51"/>
                  </a:moveTo>
                  <a:cubicBezTo>
                    <a:pt x="131" y="20"/>
                    <a:pt x="109" y="0"/>
                    <a:pt x="81" y="0"/>
                  </a:cubicBezTo>
                  <a:cubicBezTo>
                    <a:pt x="56" y="0"/>
                    <a:pt x="36" y="19"/>
                    <a:pt x="31" y="41"/>
                  </a:cubicBezTo>
                  <a:cubicBezTo>
                    <a:pt x="31" y="41"/>
                    <a:pt x="12" y="41"/>
                    <a:pt x="12" y="41"/>
                  </a:cubicBezTo>
                  <a:cubicBezTo>
                    <a:pt x="5" y="41"/>
                    <a:pt x="0" y="45"/>
                    <a:pt x="0" y="51"/>
                  </a:cubicBezTo>
                  <a:cubicBezTo>
                    <a:pt x="0" y="57"/>
                    <a:pt x="5" y="61"/>
                    <a:pt x="12" y="61"/>
                  </a:cubicBezTo>
                  <a:cubicBezTo>
                    <a:pt x="12" y="61"/>
                    <a:pt x="31" y="61"/>
                    <a:pt x="31" y="61"/>
                  </a:cubicBezTo>
                  <a:cubicBezTo>
                    <a:pt x="36" y="83"/>
                    <a:pt x="54" y="102"/>
                    <a:pt x="78" y="104"/>
                  </a:cubicBezTo>
                  <a:cubicBezTo>
                    <a:pt x="98" y="106"/>
                    <a:pt x="114" y="98"/>
                    <a:pt x="123" y="84"/>
                  </a:cubicBezTo>
                  <a:cubicBezTo>
                    <a:pt x="126" y="78"/>
                    <a:pt x="116" y="65"/>
                    <a:pt x="107" y="73"/>
                  </a:cubicBezTo>
                  <a:cubicBezTo>
                    <a:pt x="101" y="81"/>
                    <a:pt x="91" y="86"/>
                    <a:pt x="78" y="84"/>
                  </a:cubicBezTo>
                  <a:cubicBezTo>
                    <a:pt x="66" y="82"/>
                    <a:pt x="57" y="72"/>
                    <a:pt x="53" y="61"/>
                  </a:cubicBezTo>
                  <a:cubicBezTo>
                    <a:pt x="53" y="61"/>
                    <a:pt x="120" y="61"/>
                    <a:pt x="120" y="61"/>
                  </a:cubicBezTo>
                  <a:cubicBezTo>
                    <a:pt x="120" y="61"/>
                    <a:pt x="132" y="61"/>
                    <a:pt x="132" y="51"/>
                  </a:cubicBezTo>
                  <a:close/>
                  <a:moveTo>
                    <a:pt x="52" y="41"/>
                  </a:moveTo>
                  <a:cubicBezTo>
                    <a:pt x="56" y="27"/>
                    <a:pt x="67" y="18"/>
                    <a:pt x="82" y="18"/>
                  </a:cubicBezTo>
                  <a:cubicBezTo>
                    <a:pt x="98" y="18"/>
                    <a:pt x="107" y="27"/>
                    <a:pt x="111" y="41"/>
                  </a:cubicBezTo>
                  <a:cubicBezTo>
                    <a:pt x="111" y="41"/>
                    <a:pt x="52" y="41"/>
                    <a:pt x="52" y="41"/>
                  </a:cubicBezTo>
                  <a:close/>
                </a:path>
              </a:pathLst>
            </a:custGeom>
            <a:solidFill>
              <a:srgbClr val="00339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0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Contatti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per </a:t>
            </a:r>
            <a:r>
              <a:rPr kumimoji="0" lang="en-US" sz="2800" b="1" i="0" u="none" strike="noStrike" kern="0" cap="none" spc="0" normalizeH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informazioni</a:t>
            </a:r>
            <a:endParaRPr kumimoji="0" lang="en-US" sz="2800" b="1" i="0" u="none" strike="noStrike" kern="0" cap="none" spc="0" normalizeH="0" baseline="-2500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371600" y="5516563"/>
            <a:ext cx="6570663" cy="111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600450" y="5810250"/>
            <a:ext cx="17556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600" b="1" dirty="0" err="1" smtClean="0">
                <a:latin typeface="Arial" charset="0"/>
              </a:rPr>
              <a:t>Finezze</a:t>
            </a:r>
            <a:r>
              <a:rPr lang="de-DE" sz="1600" b="1" dirty="0" smtClean="0">
                <a:latin typeface="Arial" charset="0"/>
              </a:rPr>
              <a:t> d</a:t>
            </a:r>
            <a:r>
              <a:rPr lang="de-DE" sz="1600" b="1" baseline="-25000" dirty="0" smtClean="0">
                <a:latin typeface="Arial" charset="0"/>
              </a:rPr>
              <a:t>98</a:t>
            </a:r>
            <a:r>
              <a:rPr lang="de-DE" sz="1600" b="1" dirty="0" smtClean="0">
                <a:latin typeface="Arial" charset="0"/>
              </a:rPr>
              <a:t> </a:t>
            </a:r>
            <a:r>
              <a:rPr lang="de-DE" sz="1600" b="1" dirty="0">
                <a:latin typeface="Arial" charset="0"/>
              </a:rPr>
              <a:t>[µm]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219200" y="5494338"/>
            <a:ext cx="6886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57150" defTabSz="741363">
              <a:tabLst>
                <a:tab pos="385763" algn="l"/>
                <a:tab pos="762000" algn="l"/>
                <a:tab pos="1143000" algn="l"/>
                <a:tab pos="1524000" algn="l"/>
                <a:tab pos="2003425" algn="l"/>
                <a:tab pos="2574925" algn="l"/>
                <a:tab pos="3336925" algn="l"/>
                <a:tab pos="4003675" algn="l"/>
                <a:tab pos="4762500" algn="l"/>
                <a:tab pos="5715000" algn="l"/>
                <a:tab pos="6343650" algn="l"/>
              </a:tabLst>
            </a:pPr>
            <a:r>
              <a:rPr lang="de-DE" sz="1600" b="1" dirty="0" smtClean="0"/>
              <a:t>2</a:t>
            </a:r>
            <a:r>
              <a:rPr lang="de-DE" sz="1600" b="1" dirty="0">
                <a:latin typeface="Arial" charset="0"/>
              </a:rPr>
              <a:t>	4	6	8	10	12	15	20	30	45	</a:t>
            </a:r>
            <a:r>
              <a:rPr lang="de-DE" sz="1600" b="1" dirty="0" smtClean="0"/>
              <a:t>100</a:t>
            </a:r>
            <a:r>
              <a:rPr lang="de-DE" sz="1600" b="1" dirty="0">
                <a:latin typeface="Arial" charset="0"/>
              </a:rPr>
              <a:t>	</a:t>
            </a:r>
            <a:r>
              <a:rPr lang="de-DE" sz="1600" b="1" dirty="0" smtClean="0"/>
              <a:t>3</a:t>
            </a:r>
            <a:r>
              <a:rPr lang="de-DE" sz="1600" b="1" dirty="0" smtClean="0">
                <a:latin typeface="Arial" charset="0"/>
              </a:rPr>
              <a:t>00</a:t>
            </a:r>
            <a:endParaRPr lang="de-DE" sz="1600" b="1" dirty="0">
              <a:latin typeface="Arial" charset="0"/>
            </a:endParaRPr>
          </a:p>
        </p:txBody>
      </p:sp>
      <p:sp>
        <p:nvSpPr>
          <p:cNvPr id="10" name="Rectangle 31"/>
          <p:cNvSpPr>
            <a:spLocks noChangeArrowheads="1"/>
          </p:cNvSpPr>
          <p:nvPr/>
        </p:nvSpPr>
        <p:spPr bwMode="auto">
          <a:xfrm>
            <a:off x="4506913" y="1771650"/>
            <a:ext cx="3294062" cy="3736975"/>
          </a:xfrm>
          <a:prstGeom prst="rect">
            <a:avLst/>
          </a:prstGeom>
          <a:solidFill>
            <a:srgbClr val="66FF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4929188" y="1771650"/>
            <a:ext cx="21547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 b="1" dirty="0" smtClean="0">
                <a:latin typeface="Arial" charset="0"/>
              </a:rPr>
              <a:t> </a:t>
            </a:r>
            <a:r>
              <a:rPr lang="en-GB" sz="1400" b="1" dirty="0" err="1" smtClean="0">
                <a:latin typeface="Arial" charset="0"/>
              </a:rPr>
              <a:t>Classificatori</a:t>
            </a:r>
            <a:r>
              <a:rPr lang="en-GB" sz="1400" b="1" dirty="0" smtClean="0">
                <a:latin typeface="Arial" charset="0"/>
              </a:rPr>
              <a:t> </a:t>
            </a:r>
            <a:r>
              <a:rPr lang="en-GB" sz="1400" b="1" dirty="0" err="1" smtClean="0">
                <a:latin typeface="Arial" charset="0"/>
              </a:rPr>
              <a:t>Dinamici</a:t>
            </a:r>
            <a:endParaRPr lang="en-GB" sz="1400" b="1" dirty="0">
              <a:latin typeface="Arial" charset="0"/>
            </a:endParaRPr>
          </a:p>
        </p:txBody>
      </p:sp>
      <p:sp>
        <p:nvSpPr>
          <p:cNvPr id="12" name="Rectangle 35"/>
          <p:cNvSpPr>
            <a:spLocks noChangeArrowheads="1"/>
          </p:cNvSpPr>
          <p:nvPr/>
        </p:nvSpPr>
        <p:spPr bwMode="auto">
          <a:xfrm>
            <a:off x="2114550" y="2686050"/>
            <a:ext cx="5353050" cy="2822575"/>
          </a:xfrm>
          <a:prstGeom prst="rect">
            <a:avLst/>
          </a:prstGeom>
          <a:solidFill>
            <a:srgbClr val="66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2899092" y="2914650"/>
            <a:ext cx="18980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 dirty="0" err="1" smtClean="0">
                <a:latin typeface="Arial" charset="0"/>
              </a:rPr>
              <a:t>Classificatori</a:t>
            </a:r>
            <a:r>
              <a:rPr lang="en-GB" sz="1400" b="1" dirty="0" smtClean="0">
                <a:latin typeface="Arial" charset="0"/>
              </a:rPr>
              <a:t> Alpha </a:t>
            </a:r>
            <a:endParaRPr lang="en-GB" sz="1400" b="1" dirty="0">
              <a:latin typeface="Arial" charset="0"/>
            </a:endParaRPr>
          </a:p>
        </p:txBody>
      </p:sp>
      <p:sp>
        <p:nvSpPr>
          <p:cNvPr id="14" name="Rectangle 37"/>
          <p:cNvSpPr>
            <a:spLocks noChangeArrowheads="1"/>
          </p:cNvSpPr>
          <p:nvPr/>
        </p:nvSpPr>
        <p:spPr bwMode="auto">
          <a:xfrm>
            <a:off x="1693863" y="3524250"/>
            <a:ext cx="3059112" cy="1984375"/>
          </a:xfrm>
          <a:prstGeom prst="rect">
            <a:avLst/>
          </a:prstGeom>
          <a:solidFill>
            <a:srgbClr val="0066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1371600" y="4294188"/>
            <a:ext cx="2619375" cy="1214437"/>
          </a:xfrm>
          <a:prstGeom prst="rect">
            <a:avLst/>
          </a:prstGeom>
          <a:solidFill>
            <a:srgbClr val="CC33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2117895" y="3727450"/>
            <a:ext cx="173797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 dirty="0" err="1" smtClean="0">
                <a:latin typeface="Arial" charset="0"/>
              </a:rPr>
              <a:t>Classificatori</a:t>
            </a:r>
            <a:r>
              <a:rPr lang="en-GB" sz="1400" b="1" dirty="0" smtClean="0">
                <a:latin typeface="Arial" charset="0"/>
              </a:rPr>
              <a:t> NEA</a:t>
            </a:r>
            <a:endParaRPr lang="en-GB" sz="1400" b="1" dirty="0">
              <a:latin typeface="Arial" charset="0"/>
            </a:endParaRP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1638670" y="4591050"/>
            <a:ext cx="16962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GB" sz="1400" b="1" dirty="0" err="1" smtClean="0">
                <a:latin typeface="Arial" charset="0"/>
              </a:rPr>
              <a:t>Classificatori</a:t>
            </a:r>
            <a:r>
              <a:rPr lang="en-GB" sz="1400" b="1" dirty="0" smtClean="0">
                <a:latin typeface="Arial" charset="0"/>
              </a:rPr>
              <a:t> TFS</a:t>
            </a:r>
            <a:endParaRPr lang="en-GB" sz="1400" b="1" dirty="0">
              <a:latin typeface="Arial" charset="0"/>
            </a:endParaRPr>
          </a:p>
        </p:txBody>
      </p:sp>
      <p:sp>
        <p:nvSpPr>
          <p:cNvPr id="19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Classificatori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range </a:t>
            </a:r>
            <a:r>
              <a:rPr lang="en-US" sz="2800" b="1" kern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di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finezza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000500" y="1341438"/>
            <a:ext cx="4481513" cy="985837"/>
          </a:xfrm>
        </p:spPr>
        <p:txBody>
          <a:bodyPr/>
          <a:lstStyle/>
          <a:p>
            <a:pPr eaLnBrk="1" hangingPunct="1">
              <a:lnSpc>
                <a:spcPct val="60000"/>
              </a:lnSpc>
            </a:pPr>
            <a:r>
              <a:rPr lang="en-US" sz="2000" dirty="0" err="1" smtClean="0"/>
              <a:t>Turboclassificatore</a:t>
            </a:r>
            <a:endParaRPr lang="en-US" sz="2000" dirty="0" smtClean="0"/>
          </a:p>
          <a:p>
            <a:pPr eaLnBrk="1" hangingPunct="1">
              <a:lnSpc>
                <a:spcPct val="60000"/>
              </a:lnSpc>
            </a:pPr>
            <a:r>
              <a:rPr lang="en-US" sz="2000" dirty="0" err="1" smtClean="0"/>
              <a:t>Tutti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prodotti</a:t>
            </a:r>
            <a:r>
              <a:rPr lang="en-US" sz="2000" dirty="0" smtClean="0"/>
              <a:t> </a:t>
            </a:r>
            <a:r>
              <a:rPr lang="en-US" sz="2000" dirty="0" err="1" smtClean="0"/>
              <a:t>usuali</a:t>
            </a:r>
            <a:endParaRPr lang="en-US" sz="2000" dirty="0" smtClean="0"/>
          </a:p>
          <a:p>
            <a:pPr eaLnBrk="1" hangingPunct="1">
              <a:lnSpc>
                <a:spcPct val="60000"/>
              </a:lnSpc>
            </a:pPr>
            <a:r>
              <a:rPr lang="en-AU" sz="2000" dirty="0" smtClean="0"/>
              <a:t>D</a:t>
            </a:r>
            <a:r>
              <a:rPr lang="en-AU" sz="2000" baseline="-25000" dirty="0" smtClean="0"/>
              <a:t>98 </a:t>
            </a:r>
            <a:r>
              <a:rPr lang="en-US" sz="2000" dirty="0" smtClean="0">
                <a:cs typeface="Arial" charset="0"/>
              </a:rPr>
              <a:t>≤</a:t>
            </a:r>
            <a:r>
              <a:rPr lang="en-US" sz="2000" dirty="0" smtClean="0"/>
              <a:t> 6 to 150 </a:t>
            </a:r>
            <a:r>
              <a:rPr lang="en-US" sz="2000" dirty="0" smtClean="0">
                <a:cs typeface="Arial" charset="0"/>
              </a:rPr>
              <a:t>µm</a:t>
            </a:r>
          </a:p>
        </p:txBody>
      </p:sp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4000500" y="2603500"/>
            <a:ext cx="4838700" cy="90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Turboclassificatore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Prodotti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abrasivi</a:t>
            </a:r>
            <a:r>
              <a:rPr lang="en-US" dirty="0" smtClean="0">
                <a:latin typeface="Arial" charset="0"/>
              </a:rPr>
              <a:t> e </a:t>
            </a:r>
            <a:r>
              <a:rPr lang="en-US" dirty="0" err="1" smtClean="0">
                <a:latin typeface="Arial" charset="0"/>
              </a:rPr>
              <a:t>particolari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AU" dirty="0">
                <a:latin typeface="Arial" charset="0"/>
              </a:rPr>
              <a:t>D</a:t>
            </a:r>
            <a:r>
              <a:rPr lang="en-AU" baseline="-25000" dirty="0">
                <a:latin typeface="Arial" charset="0"/>
              </a:rPr>
              <a:t>98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≤ </a:t>
            </a:r>
            <a:r>
              <a:rPr lang="en-US" dirty="0">
                <a:latin typeface="Arial" charset="0"/>
              </a:rPr>
              <a:t>2 to 50 </a:t>
            </a:r>
            <a:r>
              <a:rPr lang="en-US" dirty="0">
                <a:latin typeface="Arial" charset="0"/>
                <a:cs typeface="Arial" charset="0"/>
              </a:rPr>
              <a:t>µm</a:t>
            </a:r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4000500" y="3870325"/>
            <a:ext cx="4659313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Turboclassificatore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orizzontale</a:t>
            </a:r>
            <a:endParaRPr lang="en-US" dirty="0" smtClean="0">
              <a:latin typeface="Arial" charset="0"/>
            </a:endParaRPr>
          </a:p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Prodotti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teneri</a:t>
            </a:r>
            <a:r>
              <a:rPr lang="en-US" dirty="0" smtClean="0">
                <a:latin typeface="Arial" charset="0"/>
              </a:rPr>
              <a:t> e </a:t>
            </a:r>
            <a:r>
              <a:rPr lang="en-US" dirty="0" err="1" smtClean="0">
                <a:latin typeface="Arial" charset="0"/>
              </a:rPr>
              <a:t>medio-duri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Elevata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produttività</a:t>
            </a:r>
            <a:r>
              <a:rPr lang="en-US" dirty="0" smtClean="0">
                <a:latin typeface="Arial" charset="0"/>
              </a:rPr>
              <a:t> a </a:t>
            </a:r>
            <a:r>
              <a:rPr lang="en-AU" dirty="0">
                <a:latin typeface="Arial" charset="0"/>
              </a:rPr>
              <a:t>D</a:t>
            </a:r>
            <a:r>
              <a:rPr lang="en-AU" baseline="-25000" dirty="0">
                <a:latin typeface="Arial" charset="0"/>
              </a:rPr>
              <a:t>98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≤ </a:t>
            </a:r>
            <a:r>
              <a:rPr lang="en-US" dirty="0">
                <a:latin typeface="Arial" charset="0"/>
              </a:rPr>
              <a:t>2 </a:t>
            </a:r>
            <a:r>
              <a:rPr lang="en-US" dirty="0">
                <a:latin typeface="Arial" charset="0"/>
                <a:cs typeface="Arial" charset="0"/>
              </a:rPr>
              <a:t>µm</a:t>
            </a:r>
          </a:p>
        </p:txBody>
      </p:sp>
      <p:sp>
        <p:nvSpPr>
          <p:cNvPr id="12294" name="Rectangle 7"/>
          <p:cNvSpPr>
            <a:spLocks noChangeArrowheads="1"/>
          </p:cNvSpPr>
          <p:nvPr/>
        </p:nvSpPr>
        <p:spPr bwMode="auto">
          <a:xfrm>
            <a:off x="4000500" y="5081588"/>
            <a:ext cx="5048250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Separatore</a:t>
            </a:r>
            <a:r>
              <a:rPr lang="en-US" dirty="0" smtClean="0">
                <a:latin typeface="Arial" charset="0"/>
              </a:rPr>
              <a:t> a </a:t>
            </a:r>
            <a:r>
              <a:rPr lang="en-US" dirty="0" err="1" smtClean="0">
                <a:latin typeface="Arial" charset="0"/>
              </a:rPr>
              <a:t>circuitazione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interna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(“whizzer</a:t>
            </a:r>
            <a:r>
              <a:rPr lang="en-US" dirty="0" smtClean="0">
                <a:latin typeface="Arial" charset="0"/>
              </a:rPr>
              <a:t>”)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US" dirty="0" err="1" smtClean="0">
                <a:latin typeface="Arial" charset="0"/>
              </a:rPr>
              <a:t>Depolverazione</a:t>
            </a:r>
            <a:endParaRPr lang="en-US" dirty="0">
              <a:latin typeface="Arial" charset="0"/>
            </a:endParaRPr>
          </a:p>
          <a:p>
            <a:pPr marL="342900" indent="-342900" eaLnBrk="1" hangingPunct="1">
              <a:lnSpc>
                <a:spcPct val="60000"/>
              </a:lnSpc>
              <a:spcBef>
                <a:spcPct val="50000"/>
              </a:spcBef>
              <a:buClr>
                <a:srgbClr val="0000CC"/>
              </a:buClr>
              <a:buFontTx/>
              <a:buChar char="•"/>
            </a:pPr>
            <a:r>
              <a:rPr lang="en-AU" dirty="0">
                <a:latin typeface="Arial" charset="0"/>
              </a:rPr>
              <a:t>D</a:t>
            </a:r>
            <a:r>
              <a:rPr lang="en-AU" baseline="-25000" dirty="0">
                <a:latin typeface="Arial" charset="0"/>
              </a:rPr>
              <a:t>98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cs typeface="Arial" charset="0"/>
              </a:rPr>
              <a:t>≤ </a:t>
            </a:r>
            <a:r>
              <a:rPr lang="en-US" dirty="0">
                <a:latin typeface="Arial" charset="0"/>
              </a:rPr>
              <a:t>45 to 300 </a:t>
            </a:r>
            <a:r>
              <a:rPr lang="en-US" dirty="0">
                <a:latin typeface="Arial" charset="0"/>
                <a:cs typeface="Arial" charset="0"/>
              </a:rPr>
              <a:t>µm</a:t>
            </a:r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 flipH="1">
            <a:off x="701675" y="2397125"/>
            <a:ext cx="776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296" name="Line 9"/>
          <p:cNvSpPr>
            <a:spLocks noChangeShapeType="1"/>
          </p:cNvSpPr>
          <p:nvPr/>
        </p:nvSpPr>
        <p:spPr bwMode="auto">
          <a:xfrm flipH="1">
            <a:off x="701675" y="3717925"/>
            <a:ext cx="776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297" name="Line 10"/>
          <p:cNvSpPr>
            <a:spLocks noChangeShapeType="1"/>
          </p:cNvSpPr>
          <p:nvPr/>
        </p:nvSpPr>
        <p:spPr bwMode="auto">
          <a:xfrm flipH="1">
            <a:off x="701675" y="4922838"/>
            <a:ext cx="7761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pic>
        <p:nvPicPr>
          <p:cNvPr id="12298" name="Picture 11" descr="Picture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1538" y="950913"/>
            <a:ext cx="979487" cy="145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1838325" y="1560513"/>
            <a:ext cx="20728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ALPHA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2300" name="Text Box 13"/>
          <p:cNvSpPr txBox="1">
            <a:spLocks noChangeArrowheads="1"/>
          </p:cNvSpPr>
          <p:nvPr/>
        </p:nvSpPr>
        <p:spPr bwMode="auto">
          <a:xfrm>
            <a:off x="1838325" y="2847975"/>
            <a:ext cx="1673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NEA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2301" name="Text Box 14"/>
          <p:cNvSpPr txBox="1">
            <a:spLocks noChangeArrowheads="1"/>
          </p:cNvSpPr>
          <p:nvPr/>
        </p:nvSpPr>
        <p:spPr bwMode="auto">
          <a:xfrm>
            <a:off x="1838325" y="4076700"/>
            <a:ext cx="15183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SerieTFS</a:t>
            </a:r>
            <a:endParaRPr lang="en-US" sz="2400" b="1" dirty="0">
              <a:latin typeface="Arial" charset="0"/>
            </a:endParaRPr>
          </a:p>
        </p:txBody>
      </p:sp>
      <p:sp>
        <p:nvSpPr>
          <p:cNvPr id="12302" name="Text Box 15"/>
          <p:cNvSpPr txBox="1">
            <a:spLocks noChangeArrowheads="1"/>
          </p:cNvSpPr>
          <p:nvPr/>
        </p:nvSpPr>
        <p:spPr bwMode="auto">
          <a:xfrm>
            <a:off x="1838325" y="5316538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Arial" charset="0"/>
              </a:rPr>
              <a:t>Serie</a:t>
            </a:r>
            <a:r>
              <a:rPr lang="en-US" sz="2400" b="1" dirty="0" smtClean="0">
                <a:latin typeface="Arial" charset="0"/>
              </a:rPr>
              <a:t> ULS</a:t>
            </a:r>
            <a:endParaRPr lang="en-US" sz="2400" b="1" dirty="0">
              <a:latin typeface="Arial" charset="0"/>
            </a:endParaRPr>
          </a:p>
        </p:txBody>
      </p:sp>
      <p:pic>
        <p:nvPicPr>
          <p:cNvPr id="12303" name="Picture 16" descr="Picture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863" y="2427288"/>
            <a:ext cx="1241425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4" name="Picture 17" descr="Picture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1038" y="3821113"/>
            <a:ext cx="1066800" cy="114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5" name="Picture 18" descr="Picture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4838" y="4999038"/>
            <a:ext cx="10858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Classificatori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92100" y="2792353"/>
            <a:ext cx="5020926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 eaLnBrk="1" hangingPunct="1"/>
            <a:r>
              <a:rPr lang="de-DE" sz="1800" dirty="0">
                <a:latin typeface="Arial" pitchFamily="34" charset="0"/>
                <a:ea typeface="Times New Roman" pitchFamily="18" charset="0"/>
                <a:cs typeface="Arial MT" charset="0"/>
              </a:rPr>
              <a:t>x</a:t>
            </a:r>
            <a:r>
              <a:rPr lang="de-DE" sz="1800" baseline="-10000" dirty="0">
                <a:latin typeface="Arial" pitchFamily="34" charset="0"/>
                <a:ea typeface="Times New Roman" pitchFamily="18" charset="0"/>
                <a:cs typeface="Arial MT" charset="0"/>
              </a:rPr>
              <a:t>c</a:t>
            </a:r>
            <a:r>
              <a:rPr lang="de-DE" sz="1800" dirty="0">
                <a:latin typeface="Arial" pitchFamily="34" charset="0"/>
                <a:ea typeface="Times New Roman" pitchFamily="18" charset="0"/>
                <a:cs typeface="Arial MT" charset="0"/>
              </a:rPr>
              <a:t> =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 MT" charset="0"/>
              </a:rPr>
              <a:t>diametro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 MT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 MT" charset="0"/>
              </a:rPr>
              <a:t>teorico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 MT" charset="0"/>
              </a:rPr>
              <a:t> della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 MT" charset="0"/>
              </a:rPr>
              <a:t>particella</a:t>
            </a:r>
            <a:endParaRPr lang="de-DE" sz="1800" dirty="0">
              <a:latin typeface="Arial" pitchFamily="34" charset="0"/>
              <a:ea typeface="Times New Roman" pitchFamily="18" charset="0"/>
              <a:cs typeface="Arial MT" charset="0"/>
            </a:endParaRPr>
          </a:p>
          <a:p>
            <a:pPr algn="l"/>
            <a:endParaRPr lang="de-DE" sz="1800" dirty="0">
              <a:latin typeface="Arial" pitchFamily="34" charset="0"/>
              <a:ea typeface="Times New Roman" pitchFamily="18" charset="0"/>
              <a:cs typeface="Arial MT" charset="0"/>
            </a:endParaRPr>
          </a:p>
          <a:p>
            <a:pPr algn="l"/>
            <a:r>
              <a:rPr lang="de-DE" sz="1800" dirty="0">
                <a:latin typeface="Arial" pitchFamily="34" charset="0"/>
                <a:ea typeface="Times New Roman" pitchFamily="18" charset="0"/>
                <a:cs typeface="Arial MT" charset="0"/>
              </a:rPr>
              <a:t>u</a:t>
            </a:r>
            <a:r>
              <a:rPr lang="de-DE" sz="1800" baseline="-10000" dirty="0">
                <a:latin typeface="Arial" pitchFamily="34" charset="0"/>
                <a:ea typeface="Times New Roman" pitchFamily="18" charset="0"/>
                <a:cs typeface="Arial MT" charset="0"/>
              </a:rPr>
              <a:t>p </a:t>
            </a:r>
            <a:r>
              <a:rPr lang="de-DE" sz="1800" dirty="0">
                <a:latin typeface="Arial" pitchFamily="34" charset="0"/>
                <a:ea typeface="Times New Roman" pitchFamily="18" charset="0"/>
                <a:cs typeface="Arial MT" charset="0"/>
              </a:rPr>
              <a:t>=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 MT" charset="0"/>
              </a:rPr>
              <a:t>velocità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 MT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 MT" charset="0"/>
              </a:rPr>
              <a:t>tangenziale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 MT" charset="0"/>
              </a:rPr>
              <a:t> del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 MT" charset="0"/>
              </a:rPr>
              <a:t>rotore</a:t>
            </a:r>
            <a:endParaRPr lang="de-DE" sz="1800" dirty="0">
              <a:latin typeface="Arial" pitchFamily="34" charset="0"/>
              <a:ea typeface="Times New Roman" pitchFamily="18" charset="0"/>
              <a:cs typeface="Arial MT" charset="0"/>
            </a:endParaRPr>
          </a:p>
          <a:p>
            <a:pPr algn="l"/>
            <a:endParaRPr lang="es-ES" sz="1600" dirty="0">
              <a:latin typeface="Arial" pitchFamily="34" charset="0"/>
              <a:ea typeface="Times New Roman" pitchFamily="18" charset="0"/>
              <a:cs typeface="Arial MT" charset="0"/>
            </a:endParaRPr>
          </a:p>
          <a:p>
            <a:pPr algn="l"/>
            <a:r>
              <a:rPr lang="el-GR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φ</a:t>
            </a:r>
            <a:r>
              <a:rPr lang="de-DE" sz="1800" baseline="-1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 </a:t>
            </a:r>
            <a:r>
              <a:rPr lang="de-DE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=2.780 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kg/m</a:t>
            </a:r>
            <a:r>
              <a:rPr lang="de-DE" sz="1800" baseline="20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3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peso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specifico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prodotto</a:t>
            </a:r>
            <a:endParaRPr lang="de-DE" sz="1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endParaRPr lang="es-ES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r>
              <a:rPr lang="el-GR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η</a:t>
            </a:r>
            <a:r>
              <a:rPr lang="de-DE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 =18.610</a:t>
            </a:r>
            <a:r>
              <a:rPr lang="de-DE" sz="1800" baseline="2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-6</a:t>
            </a:r>
            <a:r>
              <a:rPr lang="de-DE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kg/ms,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viscosità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dinamica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del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fluido</a:t>
            </a:r>
            <a:endParaRPr lang="de-DE" sz="1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endParaRPr lang="es-ES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r>
              <a:rPr lang="de-DE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v</a:t>
            </a:r>
            <a:r>
              <a:rPr lang="de-DE" sz="1800" baseline="-10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r </a:t>
            </a:r>
            <a:r>
              <a:rPr lang="de-DE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= 2-8m/s,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velocità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radiale del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fluido</a:t>
            </a:r>
            <a:endParaRPr lang="de-DE" sz="1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endParaRPr lang="es-ES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l"/>
            <a:r>
              <a:rPr lang="de-DE" sz="1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r = ½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diametro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de-DE" sz="1800" dirty="0" err="1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rotore</a:t>
            </a:r>
            <a:r>
              <a:rPr lang="de-DE" sz="18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lang="de-DE" sz="1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endParaRPr lang="es-ES" sz="16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graphicFrame>
        <p:nvGraphicFramePr>
          <p:cNvPr id="6" name="Content Placeholder 5"/>
          <p:cNvGraphicFramePr>
            <a:graphicFrameLocks noChangeAspect="1"/>
          </p:cNvGraphicFramePr>
          <p:nvPr>
            <p:ph idx="1"/>
          </p:nvPr>
        </p:nvGraphicFramePr>
        <p:xfrm>
          <a:off x="355600" y="1150938"/>
          <a:ext cx="3644900" cy="1362075"/>
        </p:xfrm>
        <a:graphic>
          <a:graphicData uri="http://schemas.openxmlformats.org/presentationml/2006/ole">
            <p:oleObj spid="_x0000_s99330" r:id="rId4" imgW="1257300" imgH="469900" progId="Equation">
              <p:embed/>
            </p:oleObj>
          </a:graphicData>
        </a:graphic>
      </p:graphicFrame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5403850" y="1966913"/>
            <a:ext cx="2886075" cy="2890837"/>
          </a:xfrm>
          <a:prstGeom prst="ellipse">
            <a:avLst/>
          </a:prstGeom>
          <a:noFill/>
          <a:ln w="0">
            <a:solidFill>
              <a:srgbClr val="000000"/>
            </a:solidFill>
            <a:prstDash val="sysDash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Oval 10"/>
          <p:cNvSpPr>
            <a:spLocks noChangeArrowheads="1"/>
          </p:cNvSpPr>
          <p:nvPr/>
        </p:nvSpPr>
        <p:spPr bwMode="auto">
          <a:xfrm>
            <a:off x="5794375" y="2355850"/>
            <a:ext cx="2108200" cy="2112963"/>
          </a:xfrm>
          <a:prstGeom prst="ellipse">
            <a:avLst/>
          </a:prstGeom>
          <a:noFill/>
          <a:ln w="0">
            <a:solidFill>
              <a:srgbClr val="000000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6369050" y="2933700"/>
            <a:ext cx="957263" cy="9588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Freeform 12"/>
          <p:cNvSpPr>
            <a:spLocks/>
          </p:cNvSpPr>
          <p:nvPr/>
        </p:nvSpPr>
        <p:spPr bwMode="auto">
          <a:xfrm>
            <a:off x="6208713" y="2571750"/>
            <a:ext cx="74612" cy="92075"/>
          </a:xfrm>
          <a:custGeom>
            <a:avLst/>
            <a:gdLst/>
            <a:ahLst/>
            <a:cxnLst>
              <a:cxn ang="0">
                <a:pos x="57" y="107"/>
              </a:cxn>
              <a:cxn ang="0">
                <a:pos x="88" y="82"/>
              </a:cxn>
              <a:cxn ang="0">
                <a:pos x="0" y="0"/>
              </a:cxn>
              <a:cxn ang="0">
                <a:pos x="57" y="107"/>
              </a:cxn>
            </a:cxnLst>
            <a:rect l="0" t="0" r="r" b="b"/>
            <a:pathLst>
              <a:path w="88" h="107">
                <a:moveTo>
                  <a:pt x="57" y="107"/>
                </a:moveTo>
                <a:lnTo>
                  <a:pt x="88" y="82"/>
                </a:lnTo>
                <a:lnTo>
                  <a:pt x="0" y="0"/>
                </a:lnTo>
                <a:lnTo>
                  <a:pt x="57" y="107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3"/>
          <p:cNvSpPr>
            <a:spLocks/>
          </p:cNvSpPr>
          <p:nvPr/>
        </p:nvSpPr>
        <p:spPr bwMode="auto">
          <a:xfrm>
            <a:off x="6061075" y="3413125"/>
            <a:ext cx="785813" cy="2447925"/>
          </a:xfrm>
          <a:custGeom>
            <a:avLst/>
            <a:gdLst/>
            <a:ahLst/>
            <a:cxnLst>
              <a:cxn ang="0">
                <a:pos x="910" y="0"/>
              </a:cxn>
              <a:cxn ang="0">
                <a:pos x="795" y="19"/>
              </a:cxn>
              <a:cxn ang="0">
                <a:pos x="695" y="41"/>
              </a:cxn>
              <a:cxn ang="0">
                <a:pos x="609" y="69"/>
              </a:cxn>
              <a:cxn ang="0">
                <a:pos x="533" y="99"/>
              </a:cxn>
              <a:cxn ang="0">
                <a:pos x="466" y="136"/>
              </a:cxn>
              <a:cxn ang="0">
                <a:pos x="407" y="176"/>
              </a:cxn>
              <a:cxn ang="0">
                <a:pos x="353" y="220"/>
              </a:cxn>
              <a:cxn ang="0">
                <a:pos x="303" y="270"/>
              </a:cxn>
              <a:cxn ang="0">
                <a:pos x="255" y="327"/>
              </a:cxn>
              <a:cxn ang="0">
                <a:pos x="208" y="391"/>
              </a:cxn>
              <a:cxn ang="0">
                <a:pos x="167" y="462"/>
              </a:cxn>
              <a:cxn ang="0">
                <a:pos x="126" y="542"/>
              </a:cxn>
              <a:cxn ang="0">
                <a:pos x="92" y="635"/>
              </a:cxn>
              <a:cxn ang="0">
                <a:pos x="60" y="739"/>
              </a:cxn>
              <a:cxn ang="0">
                <a:pos x="33" y="859"/>
              </a:cxn>
              <a:cxn ang="0">
                <a:pos x="14" y="993"/>
              </a:cxn>
              <a:cxn ang="0">
                <a:pos x="0" y="1143"/>
              </a:cxn>
              <a:cxn ang="0">
                <a:pos x="0" y="1313"/>
              </a:cxn>
              <a:cxn ang="0">
                <a:pos x="20" y="1503"/>
              </a:cxn>
              <a:cxn ang="0">
                <a:pos x="68" y="1716"/>
              </a:cxn>
              <a:cxn ang="0">
                <a:pos x="151" y="1954"/>
              </a:cxn>
              <a:cxn ang="0">
                <a:pos x="276" y="2217"/>
              </a:cxn>
              <a:cxn ang="0">
                <a:pos x="451" y="2509"/>
              </a:cxn>
              <a:cxn ang="0">
                <a:pos x="684" y="2831"/>
              </a:cxn>
            </a:cxnLst>
            <a:rect l="0" t="0" r="r" b="b"/>
            <a:pathLst>
              <a:path w="910" h="2831">
                <a:moveTo>
                  <a:pt x="910" y="0"/>
                </a:moveTo>
                <a:lnTo>
                  <a:pt x="795" y="19"/>
                </a:lnTo>
                <a:lnTo>
                  <a:pt x="695" y="41"/>
                </a:lnTo>
                <a:lnTo>
                  <a:pt x="609" y="69"/>
                </a:lnTo>
                <a:lnTo>
                  <a:pt x="533" y="99"/>
                </a:lnTo>
                <a:lnTo>
                  <a:pt x="466" y="136"/>
                </a:lnTo>
                <a:lnTo>
                  <a:pt x="407" y="176"/>
                </a:lnTo>
                <a:lnTo>
                  <a:pt x="353" y="220"/>
                </a:lnTo>
                <a:lnTo>
                  <a:pt x="303" y="270"/>
                </a:lnTo>
                <a:lnTo>
                  <a:pt x="255" y="327"/>
                </a:lnTo>
                <a:lnTo>
                  <a:pt x="208" y="391"/>
                </a:lnTo>
                <a:lnTo>
                  <a:pt x="167" y="462"/>
                </a:lnTo>
                <a:lnTo>
                  <a:pt x="126" y="542"/>
                </a:lnTo>
                <a:lnTo>
                  <a:pt x="92" y="635"/>
                </a:lnTo>
                <a:lnTo>
                  <a:pt x="60" y="739"/>
                </a:lnTo>
                <a:lnTo>
                  <a:pt x="33" y="859"/>
                </a:lnTo>
                <a:lnTo>
                  <a:pt x="14" y="993"/>
                </a:lnTo>
                <a:lnTo>
                  <a:pt x="0" y="1143"/>
                </a:lnTo>
                <a:lnTo>
                  <a:pt x="0" y="1313"/>
                </a:lnTo>
                <a:lnTo>
                  <a:pt x="20" y="1503"/>
                </a:lnTo>
                <a:lnTo>
                  <a:pt x="68" y="1716"/>
                </a:lnTo>
                <a:lnTo>
                  <a:pt x="151" y="1954"/>
                </a:lnTo>
                <a:lnTo>
                  <a:pt x="276" y="2217"/>
                </a:lnTo>
                <a:lnTo>
                  <a:pt x="451" y="2509"/>
                </a:lnTo>
                <a:lnTo>
                  <a:pt x="684" y="283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4"/>
          <p:cNvSpPr>
            <a:spLocks/>
          </p:cNvSpPr>
          <p:nvPr/>
        </p:nvSpPr>
        <p:spPr bwMode="auto">
          <a:xfrm>
            <a:off x="6227763" y="3578225"/>
            <a:ext cx="169862" cy="180975"/>
          </a:xfrm>
          <a:custGeom>
            <a:avLst/>
            <a:gdLst/>
            <a:ahLst/>
            <a:cxnLst>
              <a:cxn ang="0">
                <a:pos x="0" y="64"/>
              </a:cxn>
              <a:cxn ang="0">
                <a:pos x="28" y="94"/>
              </a:cxn>
              <a:cxn ang="0">
                <a:pos x="103" y="0"/>
              </a:cxn>
              <a:cxn ang="0">
                <a:pos x="0" y="64"/>
              </a:cxn>
            </a:cxnLst>
            <a:rect l="0" t="0" r="r" b="b"/>
            <a:pathLst>
              <a:path w="103" h="94">
                <a:moveTo>
                  <a:pt x="0" y="64"/>
                </a:moveTo>
                <a:lnTo>
                  <a:pt x="28" y="94"/>
                </a:lnTo>
                <a:lnTo>
                  <a:pt x="103" y="0"/>
                </a:lnTo>
                <a:lnTo>
                  <a:pt x="0" y="6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6734175" y="1836738"/>
            <a:ext cx="234950" cy="24606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5961063" y="2105025"/>
            <a:ext cx="327025" cy="952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5" name="Line 17"/>
          <p:cNvSpPr>
            <a:spLocks noChangeShapeType="1"/>
          </p:cNvSpPr>
          <p:nvPr/>
        </p:nvSpPr>
        <p:spPr bwMode="auto">
          <a:xfrm flipV="1">
            <a:off x="5427663" y="2641600"/>
            <a:ext cx="330200" cy="825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V="1">
            <a:off x="5273675" y="3292475"/>
            <a:ext cx="246063" cy="2349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 flipV="1">
            <a:off x="5543550" y="3971925"/>
            <a:ext cx="93663" cy="328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 flipV="1">
            <a:off x="6078538" y="4505325"/>
            <a:ext cx="82550" cy="328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H="1" flipV="1">
            <a:off x="6724650" y="4743450"/>
            <a:ext cx="238125" cy="2444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Line 22"/>
          <p:cNvSpPr>
            <a:spLocks noChangeShapeType="1"/>
          </p:cNvSpPr>
          <p:nvPr/>
        </p:nvSpPr>
        <p:spPr bwMode="auto">
          <a:xfrm flipH="1" flipV="1">
            <a:off x="7405688" y="4625975"/>
            <a:ext cx="328612" cy="936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1" name="Line 23"/>
          <p:cNvSpPr>
            <a:spLocks noChangeShapeType="1"/>
          </p:cNvSpPr>
          <p:nvPr/>
        </p:nvSpPr>
        <p:spPr bwMode="auto">
          <a:xfrm flipH="1">
            <a:off x="7937500" y="4100513"/>
            <a:ext cx="330200" cy="825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 flipH="1">
            <a:off x="8175625" y="3297238"/>
            <a:ext cx="244475" cy="2365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>
            <a:off x="8058150" y="2524125"/>
            <a:ext cx="93663" cy="3286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7534275" y="1989138"/>
            <a:ext cx="84138" cy="3317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5" name="Oval 27"/>
          <p:cNvSpPr>
            <a:spLocks noChangeArrowheads="1"/>
          </p:cNvSpPr>
          <p:nvPr/>
        </p:nvSpPr>
        <p:spPr bwMode="auto">
          <a:xfrm>
            <a:off x="7562850" y="2636838"/>
            <a:ext cx="120650" cy="1206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6" name="Oval 28"/>
          <p:cNvSpPr>
            <a:spLocks noChangeArrowheads="1"/>
          </p:cNvSpPr>
          <p:nvPr/>
        </p:nvSpPr>
        <p:spPr bwMode="auto">
          <a:xfrm>
            <a:off x="7562850" y="2636838"/>
            <a:ext cx="120650" cy="12065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7" name="Freeform 29"/>
          <p:cNvSpPr>
            <a:spLocks/>
          </p:cNvSpPr>
          <p:nvPr/>
        </p:nvSpPr>
        <p:spPr bwMode="auto">
          <a:xfrm>
            <a:off x="7402513" y="2819400"/>
            <a:ext cx="85725" cy="79375"/>
          </a:xfrm>
          <a:custGeom>
            <a:avLst/>
            <a:gdLst/>
            <a:ahLst/>
            <a:cxnLst>
              <a:cxn ang="0">
                <a:pos x="100" y="28"/>
              </a:cxn>
              <a:cxn ang="0">
                <a:pos x="73" y="0"/>
              </a:cxn>
              <a:cxn ang="0">
                <a:pos x="0" y="93"/>
              </a:cxn>
              <a:cxn ang="0">
                <a:pos x="100" y="28"/>
              </a:cxn>
            </a:cxnLst>
            <a:rect l="0" t="0" r="r" b="b"/>
            <a:pathLst>
              <a:path w="100" h="93">
                <a:moveTo>
                  <a:pt x="100" y="28"/>
                </a:moveTo>
                <a:lnTo>
                  <a:pt x="73" y="0"/>
                </a:lnTo>
                <a:lnTo>
                  <a:pt x="0" y="93"/>
                </a:lnTo>
                <a:lnTo>
                  <a:pt x="100" y="28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8" name="Freeform 30"/>
          <p:cNvSpPr>
            <a:spLocks/>
          </p:cNvSpPr>
          <p:nvPr/>
        </p:nvSpPr>
        <p:spPr bwMode="auto">
          <a:xfrm>
            <a:off x="7758113" y="2493963"/>
            <a:ext cx="85725" cy="79375"/>
          </a:xfrm>
          <a:custGeom>
            <a:avLst/>
            <a:gdLst/>
            <a:ahLst/>
            <a:cxnLst>
              <a:cxn ang="0">
                <a:pos x="26" y="93"/>
              </a:cxn>
              <a:cxn ang="0">
                <a:pos x="0" y="65"/>
              </a:cxn>
              <a:cxn ang="0">
                <a:pos x="99" y="0"/>
              </a:cxn>
              <a:cxn ang="0">
                <a:pos x="26" y="93"/>
              </a:cxn>
            </a:cxnLst>
            <a:rect l="0" t="0" r="r" b="b"/>
            <a:pathLst>
              <a:path w="99" h="93">
                <a:moveTo>
                  <a:pt x="26" y="93"/>
                </a:moveTo>
                <a:lnTo>
                  <a:pt x="0" y="65"/>
                </a:lnTo>
                <a:lnTo>
                  <a:pt x="99" y="0"/>
                </a:lnTo>
                <a:lnTo>
                  <a:pt x="26" y="9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9" name="Rectangle 31"/>
          <p:cNvSpPr>
            <a:spLocks noChangeArrowheads="1"/>
          </p:cNvSpPr>
          <p:nvPr/>
        </p:nvSpPr>
        <p:spPr bwMode="auto">
          <a:xfrm>
            <a:off x="8174038" y="1481138"/>
            <a:ext cx="93662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1">
                <a:solidFill>
                  <a:srgbClr val="000000"/>
                </a:solidFill>
                <a:latin typeface="MODERN"/>
              </a:rPr>
              <a:t>F</a:t>
            </a:r>
            <a:endParaRPr lang="es-ES" sz="2400"/>
          </a:p>
        </p:txBody>
      </p: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8255000" y="1528763"/>
            <a:ext cx="857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1">
                <a:solidFill>
                  <a:srgbClr val="000000"/>
                </a:solidFill>
                <a:latin typeface="MODERN"/>
              </a:rPr>
              <a:t>c</a:t>
            </a:r>
            <a:endParaRPr lang="es-ES" sz="2400"/>
          </a:p>
        </p:txBody>
      </p:sp>
      <p:sp>
        <p:nvSpPr>
          <p:cNvPr id="31" name="Rectangle 33"/>
          <p:cNvSpPr>
            <a:spLocks noChangeArrowheads="1"/>
          </p:cNvSpPr>
          <p:nvPr/>
        </p:nvSpPr>
        <p:spPr bwMode="auto">
          <a:xfrm>
            <a:off x="7126288" y="1281113"/>
            <a:ext cx="93662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1">
                <a:solidFill>
                  <a:srgbClr val="000000"/>
                </a:solidFill>
                <a:latin typeface="MODERN"/>
              </a:rPr>
              <a:t>F</a:t>
            </a:r>
            <a:endParaRPr lang="es-ES" sz="2400"/>
          </a:p>
        </p:txBody>
      </p:sp>
      <p:sp>
        <p:nvSpPr>
          <p:cNvPr id="32" name="Rectangle 34"/>
          <p:cNvSpPr>
            <a:spLocks noChangeArrowheads="1"/>
          </p:cNvSpPr>
          <p:nvPr/>
        </p:nvSpPr>
        <p:spPr bwMode="auto">
          <a:xfrm>
            <a:off x="7205663" y="1357313"/>
            <a:ext cx="93662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1">
                <a:solidFill>
                  <a:srgbClr val="000000"/>
                </a:solidFill>
                <a:latin typeface="MODERN"/>
              </a:rPr>
              <a:t>d</a:t>
            </a:r>
            <a:endParaRPr lang="es-ES" sz="2400"/>
          </a:p>
        </p:txBody>
      </p:sp>
      <p:sp>
        <p:nvSpPr>
          <p:cNvPr id="33" name="Rectangle 35"/>
          <p:cNvSpPr>
            <a:spLocks noChangeArrowheads="1"/>
          </p:cNvSpPr>
          <p:nvPr/>
        </p:nvSpPr>
        <p:spPr bwMode="auto">
          <a:xfrm>
            <a:off x="6745288" y="5824538"/>
            <a:ext cx="125835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1" dirty="0" smtClean="0">
                <a:solidFill>
                  <a:srgbClr val="000000"/>
                </a:solidFill>
                <a:latin typeface="MODERN"/>
              </a:rPr>
              <a:t>Proiezione ideale</a:t>
            </a:r>
            <a:endParaRPr lang="es-ES" sz="2400" dirty="0"/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8410575" y="4206875"/>
            <a:ext cx="44403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s-ES" sz="1200" b="1" dirty="0" smtClean="0">
                <a:solidFill>
                  <a:srgbClr val="000000"/>
                </a:solidFill>
                <a:latin typeface="MODERN"/>
              </a:rPr>
              <a:t>Lame </a:t>
            </a:r>
            <a:endParaRPr lang="es-ES" sz="2400" dirty="0"/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6846888" y="1522413"/>
            <a:ext cx="1587" cy="3716337"/>
          </a:xfrm>
          <a:prstGeom prst="line">
            <a:avLst/>
          </a:prstGeom>
          <a:noFill/>
          <a:ln w="0">
            <a:solidFill>
              <a:srgbClr val="000000"/>
            </a:solidFill>
            <a:prstDash val="sysDash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>
            <a:off x="5026025" y="3413125"/>
            <a:ext cx="3738563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ashDot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6238875" y="2611438"/>
            <a:ext cx="608013" cy="801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>
            <a:off x="6846888" y="3413125"/>
            <a:ext cx="508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39" name="Line 41"/>
          <p:cNvSpPr>
            <a:spLocks noChangeShapeType="1"/>
          </p:cNvSpPr>
          <p:nvPr/>
        </p:nvSpPr>
        <p:spPr bwMode="auto">
          <a:xfrm flipV="1">
            <a:off x="7402513" y="2697163"/>
            <a:ext cx="220662" cy="2016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0" name="Line 42"/>
          <p:cNvSpPr>
            <a:spLocks noChangeShapeType="1"/>
          </p:cNvSpPr>
          <p:nvPr/>
        </p:nvSpPr>
        <p:spPr bwMode="auto">
          <a:xfrm flipH="1">
            <a:off x="7623175" y="2493963"/>
            <a:ext cx="220663" cy="203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1" name="Line 43"/>
          <p:cNvSpPr>
            <a:spLocks noChangeShapeType="1"/>
          </p:cNvSpPr>
          <p:nvPr/>
        </p:nvSpPr>
        <p:spPr bwMode="auto">
          <a:xfrm flipH="1" flipV="1">
            <a:off x="7218363" y="1522413"/>
            <a:ext cx="260350" cy="13096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2" name="Line 44"/>
          <p:cNvSpPr>
            <a:spLocks noChangeShapeType="1"/>
          </p:cNvSpPr>
          <p:nvPr/>
        </p:nvSpPr>
        <p:spPr bwMode="auto">
          <a:xfrm flipV="1">
            <a:off x="7843838" y="1730375"/>
            <a:ext cx="368300" cy="763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8185150" y="4124325"/>
            <a:ext cx="169863" cy="1682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 type="oval" w="sm" len="med"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45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Turbo</a:t>
            </a:r>
            <a:r>
              <a:rPr lang="es-ES" sz="2800" b="1" kern="0" noProof="0" dirty="0" smtClean="0">
                <a:solidFill>
                  <a:srgbClr val="E35F0B"/>
                </a:solidFill>
                <a:latin typeface="+mj-lt"/>
                <a:ea typeface="+mj-ea"/>
                <a:cs typeface="+mj-cs"/>
              </a:rPr>
              <a:t>c</a:t>
            </a:r>
            <a:r>
              <a:rPr kumimoji="0" lang="es-ES" sz="2800" b="1" i="0" u="none" strike="noStrike" kern="0" cap="none" spc="0" normalizeH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lassificatori</a:t>
            </a:r>
            <a:endParaRPr kumimoji="0" lang="es-ES" sz="2800" b="1" i="0" u="none" strike="noStrike" kern="0" cap="none" spc="0" normalizeH="0" baseline="0" dirty="0" smtClean="0">
              <a:ln>
                <a:noFill/>
              </a:ln>
              <a:solidFill>
                <a:srgbClr val="E35F0B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Turbo Classifier System</a:t>
            </a:r>
          </a:p>
        </p:txBody>
      </p:sp>
    </p:spTree>
    <p:controls>
      <p:control spid="39937" name="ShockwaveFlash1" r:id="rId2" imgW="7796664" imgH="4695238"/>
    </p:controls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roup 15"/>
          <p:cNvGrpSpPr>
            <a:grpSpLocks/>
          </p:cNvGrpSpPr>
          <p:nvPr/>
        </p:nvGrpSpPr>
        <p:grpSpPr bwMode="auto">
          <a:xfrm>
            <a:off x="3235570" y="3024554"/>
            <a:ext cx="2713183" cy="1066434"/>
            <a:chOff x="158" y="436"/>
            <a:chExt cx="1449" cy="596"/>
          </a:xfrm>
        </p:grpSpPr>
        <p:pic>
          <p:nvPicPr>
            <p:cNvPr id="1030" name="Picture 16" descr="a_Rectangle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8" y="482"/>
              <a:ext cx="210" cy="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" name="Picture 17" descr="a_Rectangle_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8" y="663"/>
              <a:ext cx="21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2" name="Picture 18" descr="a_Rectangle_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58" y="845"/>
              <a:ext cx="222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3" name="Rectangle 19"/>
            <p:cNvSpPr>
              <a:spLocks noChangeArrowheads="1"/>
            </p:cNvSpPr>
            <p:nvPr/>
          </p:nvSpPr>
          <p:spPr bwMode="auto">
            <a:xfrm>
              <a:off x="389" y="436"/>
              <a:ext cx="121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de-DE" sz="1600" dirty="0" err="1" smtClean="0">
                  <a:latin typeface="Arial" charset="0"/>
                </a:rPr>
                <a:t>Ingresso</a:t>
              </a:r>
              <a:r>
                <a:rPr lang="de-DE" sz="1800" dirty="0" smtClean="0">
                  <a:latin typeface="Arial" charset="0"/>
                </a:rPr>
                <a:t> </a:t>
              </a:r>
              <a:r>
                <a:rPr lang="de-DE" sz="1600" dirty="0" smtClean="0">
                  <a:latin typeface="Arial" charset="0"/>
                </a:rPr>
                <a:t>Materiale</a:t>
              </a:r>
              <a:endParaRPr lang="de-DE" sz="1600" dirty="0">
                <a:latin typeface="Arial" charset="0"/>
              </a:endParaRPr>
            </a:p>
          </p:txBody>
        </p:sp>
        <p:sp>
          <p:nvSpPr>
            <p:cNvPr id="1034" name="Rectangle 20"/>
            <p:cNvSpPr>
              <a:spLocks noChangeArrowheads="1"/>
            </p:cNvSpPr>
            <p:nvPr/>
          </p:nvSpPr>
          <p:spPr bwMode="auto">
            <a:xfrm>
              <a:off x="383" y="618"/>
              <a:ext cx="410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r>
                <a:rPr lang="de-DE" sz="1600" dirty="0" err="1" smtClean="0">
                  <a:latin typeface="Arial" charset="0"/>
                </a:rPr>
                <a:t>Rifiuto</a:t>
              </a:r>
              <a:endParaRPr lang="de-DE" sz="1600" dirty="0">
                <a:latin typeface="Arial" charset="0"/>
              </a:endParaRPr>
            </a:p>
          </p:txBody>
        </p:sp>
        <p:sp>
          <p:nvSpPr>
            <p:cNvPr id="1035" name="Rectangle 21"/>
            <p:cNvSpPr>
              <a:spLocks noChangeArrowheads="1"/>
            </p:cNvSpPr>
            <p:nvPr/>
          </p:nvSpPr>
          <p:spPr bwMode="auto">
            <a:xfrm>
              <a:off x="385" y="799"/>
              <a:ext cx="34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/>
              <a:r>
                <a:rPr lang="de-DE" sz="1600" dirty="0" smtClean="0">
                  <a:latin typeface="Arial" charset="0"/>
                </a:rPr>
                <a:t>Fine</a:t>
              </a:r>
              <a:r>
                <a:rPr lang="de-DE" sz="1800" dirty="0" smtClean="0">
                  <a:latin typeface="Arial" charset="0"/>
                </a:rPr>
                <a:t> </a:t>
              </a:r>
              <a:endParaRPr lang="de-DE" sz="1800" dirty="0">
                <a:latin typeface="Arial" charset="0"/>
              </a:endParaRPr>
            </a:p>
          </p:txBody>
        </p:sp>
      </p:grpSp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38800" y="1733550"/>
            <a:ext cx="2752725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 txBox="1">
            <a:spLocks noChangeArrowheads="1"/>
          </p:cNvSpPr>
          <p:nvPr/>
        </p:nvSpPr>
        <p:spPr>
          <a:xfrm>
            <a:off x="882735" y="143823"/>
            <a:ext cx="7810887" cy="676275"/>
          </a:xfrm>
          <a:prstGeom prst="rect">
            <a:avLst/>
          </a:prstGeom>
          <a:noFill/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Serie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35F0B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ALPHA</a:t>
            </a:r>
          </a:p>
        </p:txBody>
      </p:sp>
    </p:spTree>
    <p:controls>
      <p:control spid="1026" name="ShockwaveFlash2" r:id="rId2" imgW="2852902" imgH="4516675"/>
    </p:controls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F0DB11A9B9CA4191F3E1D16419F757" ma:contentTypeVersion="4" ma:contentTypeDescription="Create a new document." ma:contentTypeScope="" ma:versionID="ec89ac08d684048917fc11992d88ccf5">
  <xsd:schema xmlns:xsd="http://www.w3.org/2001/XMLSchema" xmlns:p="http://schemas.microsoft.com/office/2006/metadata/properties" xmlns:ns2="3b9d7c4c-8b8f-442a-a04d-4b31142b2fc0" targetNamespace="http://schemas.microsoft.com/office/2006/metadata/properties" ma:root="true" ma:fieldsID="df50a47b12cfee835a90fa5bb79fe8ae" ns2:_="">
    <xsd:import namespace="3b9d7c4c-8b8f-442a-a04d-4b31142b2fc0"/>
    <xsd:element name="properties">
      <xsd:complexType>
        <xsd:sequence>
          <xsd:element name="documentManagement">
            <xsd:complexType>
              <xsd:all>
                <xsd:element ref="ns2:Type_x0020_of_x0020_document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3b9d7c4c-8b8f-442a-a04d-4b31142b2fc0" elementFormDefault="qualified">
    <xsd:import namespace="http://schemas.microsoft.com/office/2006/documentManagement/types"/>
    <xsd:element name="Type_x0020_of_x0020_document" ma:index="8" nillable="true" ma:displayName="Type of document" ma:default="Other" ma:format="Dropdown" ma:internalName="Type_x0020_of_x0020_document">
      <xsd:simpleType>
        <xsd:restriction base="dms:Choice">
          <xsd:enumeration value="Offer"/>
          <xsd:enumeration value="Test"/>
          <xsd:enumeration value="Start Up"/>
          <xsd:enumeration value="Presentation"/>
          <xsd:enumeration value="Order Confirmation"/>
          <xsd:enumeration value="Order"/>
          <xsd:enumeration value="Other"/>
          <xsd:enumeration value="Calculation"/>
          <xsd:enumeration value="Project"/>
          <xsd:enumeration value="Dimensional Drawing"/>
          <xsd:enumeration value="Worksheet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Type_x0020_of_x0020_document xmlns="3b9d7c4c-8b8f-442a-a04d-4b31142b2fc0">Other</Type_x0020_of_x0020_document>
  </documentManagement>
</p:properties>
</file>

<file path=customXml/itemProps1.xml><?xml version="1.0" encoding="utf-8"?>
<ds:datastoreItem xmlns:ds="http://schemas.openxmlformats.org/officeDocument/2006/customXml" ds:itemID="{0F0DAE50-DAEC-49F9-B74A-2F4890BF3A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492AF8-CB78-4499-A32A-5CFE73143A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b9d7c4c-8b8f-442a-a04d-4b31142b2fc0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C67BE59D-14A7-4B99-8CEE-D7C0719881B2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3b9d7c4c-8b8f-442a-a04d-4b31142b2fc0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5404</TotalTime>
  <Words>1060</Words>
  <Application>Microsoft Office PowerPoint</Application>
  <PresentationFormat>Lettera USA (21,6x27,9 cm)</PresentationFormat>
  <Paragraphs>331</Paragraphs>
  <Slides>41</Slides>
  <Notes>41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3" baseType="lpstr">
      <vt:lpstr>Blank</vt:lpstr>
      <vt:lpstr>Microsoft Equation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</vt:vector>
  </TitlesOfParts>
  <Company>Encore Marketing Communications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JR</dc:creator>
  <cp:lastModifiedBy>Massimo</cp:lastModifiedBy>
  <cp:revision>586</cp:revision>
  <cp:lastPrinted>2004-01-23T14:04:19Z</cp:lastPrinted>
  <dcterms:created xsi:type="dcterms:W3CDTF">2003-12-09T16:56:02Z</dcterms:created>
  <dcterms:modified xsi:type="dcterms:W3CDTF">2012-10-19T10:35:43Z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eting Date">
    <vt:lpwstr>2007-04-10T00:00:00Z</vt:lpwstr>
  </property>
</Properties>
</file>