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9" r:id="rId1"/>
  </p:sldMasterIdLst>
  <p:notesMasterIdLst>
    <p:notesMasterId r:id="rId54"/>
  </p:notesMasterIdLst>
  <p:sldIdLst>
    <p:sldId id="256" r:id="rId2"/>
    <p:sldId id="257" r:id="rId3"/>
    <p:sldId id="269" r:id="rId4"/>
    <p:sldId id="472" r:id="rId5"/>
    <p:sldId id="469" r:id="rId6"/>
    <p:sldId id="470" r:id="rId7"/>
    <p:sldId id="268" r:id="rId8"/>
    <p:sldId id="471" r:id="rId9"/>
    <p:sldId id="271" r:id="rId10"/>
    <p:sldId id="272" r:id="rId11"/>
    <p:sldId id="359" r:id="rId12"/>
    <p:sldId id="360" r:id="rId13"/>
    <p:sldId id="370" r:id="rId14"/>
    <p:sldId id="275" r:id="rId15"/>
    <p:sldId id="474" r:id="rId16"/>
    <p:sldId id="276" r:id="rId17"/>
    <p:sldId id="475" r:id="rId18"/>
    <p:sldId id="480" r:id="rId19"/>
    <p:sldId id="476" r:id="rId20"/>
    <p:sldId id="479" r:id="rId21"/>
    <p:sldId id="477" r:id="rId22"/>
    <p:sldId id="478" r:id="rId23"/>
    <p:sldId id="277" r:id="rId24"/>
    <p:sldId id="481" r:id="rId25"/>
    <p:sldId id="490" r:id="rId26"/>
    <p:sldId id="473" r:id="rId27"/>
    <p:sldId id="482" r:id="rId28"/>
    <p:sldId id="483" r:id="rId29"/>
    <p:sldId id="484" r:id="rId30"/>
    <p:sldId id="485" r:id="rId31"/>
    <p:sldId id="486" r:id="rId32"/>
    <p:sldId id="505" r:id="rId33"/>
    <p:sldId id="507" r:id="rId34"/>
    <p:sldId id="506" r:id="rId35"/>
    <p:sldId id="488" r:id="rId36"/>
    <p:sldId id="489" r:id="rId37"/>
    <p:sldId id="493" r:id="rId38"/>
    <p:sldId id="492" r:id="rId39"/>
    <p:sldId id="491" r:id="rId40"/>
    <p:sldId id="494" r:id="rId41"/>
    <p:sldId id="283" r:id="rId42"/>
    <p:sldId id="487" r:id="rId43"/>
    <p:sldId id="497" r:id="rId44"/>
    <p:sldId id="495" r:id="rId45"/>
    <p:sldId id="496" r:id="rId46"/>
    <p:sldId id="498" r:id="rId47"/>
    <p:sldId id="499" r:id="rId48"/>
    <p:sldId id="500" r:id="rId49"/>
    <p:sldId id="501" r:id="rId50"/>
    <p:sldId id="503" r:id="rId51"/>
    <p:sldId id="504" r:id="rId52"/>
    <p:sldId id="502" r:id="rId53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595" autoAdjust="0"/>
  </p:normalViewPr>
  <p:slideViewPr>
    <p:cSldViewPr>
      <p:cViewPr>
        <p:scale>
          <a:sx n="95" d="100"/>
          <a:sy n="95" d="100"/>
        </p:scale>
        <p:origin x="378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7" tIns="48009" rIns="96017" bIns="48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7" tIns="48009" rIns="96017" bIns="48009" numCol="1" anchor="b" anchorCtr="0" compatLnSpc="1">
            <a:prstTxWarp prst="textNoShape">
              <a:avLst/>
            </a:prstTxWarp>
          </a:bodyPr>
          <a:lstStyle>
            <a:lvl1pPr defTabSz="960438">
              <a:defRPr sz="1300">
                <a:latin typeface="Arial" charset="0"/>
              </a:defRPr>
            </a:lvl1pPr>
          </a:lstStyle>
          <a:p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017" tIns="48009" rIns="96017" bIns="48009" numCol="1" anchor="b" anchorCtr="0" compatLnSpc="1">
            <a:prstTxWarp prst="textNoShape">
              <a:avLst/>
            </a:prstTxWarp>
          </a:bodyPr>
          <a:lstStyle>
            <a:lvl1pPr algn="r" defTabSz="960438">
              <a:defRPr sz="1300">
                <a:latin typeface="Arial" charset="0"/>
              </a:defRPr>
            </a:lvl1pPr>
          </a:lstStyle>
          <a:p>
            <a:fld id="{0232C6E8-6F2F-42A6-8113-BD848C0D3474}" type="slidenum">
              <a:rPr lang="de-DE"/>
              <a:pPr/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AC8A3A-2D9F-4664-9729-61B3F767465D}" type="slidenum">
              <a:rPr lang="de-DE"/>
              <a:pPr/>
              <a:t>1</a:t>
            </a:fld>
            <a:endParaRPr lang="de-DE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D59261-AE5B-4892-ABDB-09A9B6C22B66}" type="slidenum">
              <a:rPr lang="de-DE"/>
              <a:pPr/>
              <a:t>2</a:t>
            </a:fld>
            <a:endParaRPr lang="de-DE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C6E8-6F2F-42A6-8113-BD848C0D3474}" type="slidenum">
              <a:rPr lang="de-DE" smtClean="0"/>
              <a:pPr/>
              <a:t>9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32C6E8-6F2F-42A6-8113-BD848C0D3474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18797DB-E019-46BC-A2B4-7E5CA96619D4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815148-38B9-4AEB-B40B-8D530F61411E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274638"/>
            <a:ext cx="2058988" cy="5880100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29325" cy="58801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5FD2B8-C62F-444F-B6A9-F57502C9DCEE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AF6105-6FF7-4CD5-A992-AD124A37EA96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6B76FDE-721A-41E6-91C8-3299FBF9B8F2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1DC7A98-FE59-4F83-AE60-087C012CB032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2096E0-133C-4832-9028-B16E6C44BFEF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C9ACAC-44EE-41D9-9CA8-6FD2BEFD673A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A9B075-8F5F-4FCD-A662-79CE312EC92C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E5391-B331-4695-8491-75F103749BB0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E11C70A-3B02-4DFA-9471-AAA6AC45BB70}" type="slidenum">
              <a:rPr lang="de-DE"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4000" cy="6850063"/>
            <a:chOff x="0" y="0"/>
            <a:chExt cx="5758" cy="4315"/>
          </a:xfrm>
        </p:grpSpPr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4113" name="Text Box 17"/>
          <p:cNvSpPr txBox="1">
            <a:spLocks noChangeArrowheads="1"/>
          </p:cNvSpPr>
          <p:nvPr userDrawn="1"/>
        </p:nvSpPr>
        <p:spPr bwMode="auto">
          <a:xfrm>
            <a:off x="2106628" y="143840"/>
            <a:ext cx="460851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 smtClean="0">
                <a:latin typeface="Arial" charset="0"/>
              </a:rPr>
              <a:t>FGD-Limestone</a:t>
            </a:r>
            <a:r>
              <a:rPr lang="it-IT" baseline="0" dirty="0" smtClean="0">
                <a:latin typeface="Arial" charset="0"/>
              </a:rPr>
              <a:t> </a:t>
            </a:r>
            <a:r>
              <a:rPr lang="it-IT" baseline="0" dirty="0" err="1" smtClean="0">
                <a:latin typeface="Arial" charset="0"/>
              </a:rPr>
              <a:t>Grinding</a:t>
            </a:r>
            <a:r>
              <a:rPr lang="it-IT" baseline="0" dirty="0" smtClean="0">
                <a:latin typeface="Arial" charset="0"/>
              </a:rPr>
              <a:t> </a:t>
            </a:r>
            <a:r>
              <a:rPr lang="it-IT" baseline="0" dirty="0" err="1" smtClean="0">
                <a:latin typeface="Arial" charset="0"/>
              </a:rPr>
              <a:t>Plants</a:t>
            </a:r>
            <a:endParaRPr lang="it-IT" baseline="0" dirty="0" smtClean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it-IT" baseline="0" dirty="0" err="1" smtClean="0">
                <a:latin typeface="Arial" charset="0"/>
              </a:rPr>
              <a:t>General</a:t>
            </a:r>
            <a:r>
              <a:rPr lang="it-IT" baseline="0" dirty="0" smtClean="0">
                <a:latin typeface="Arial" charset="0"/>
              </a:rPr>
              <a:t> </a:t>
            </a:r>
            <a:r>
              <a:rPr lang="it-IT" baseline="0" dirty="0" err="1" smtClean="0">
                <a:latin typeface="Arial" charset="0"/>
              </a:rPr>
              <a:t>Technical</a:t>
            </a:r>
            <a:r>
              <a:rPr lang="it-IT" baseline="0" dirty="0" smtClean="0">
                <a:latin typeface="Arial" charset="0"/>
              </a:rPr>
              <a:t> Training</a:t>
            </a:r>
            <a:endParaRPr lang="it-IT" dirty="0">
              <a:latin typeface="Arial" charset="0"/>
            </a:endParaRPr>
          </a:p>
        </p:txBody>
      </p:sp>
      <p:pic>
        <p:nvPicPr>
          <p:cNvPr id="4115" name="Picture 19" descr="2008 Cemtec_Logo_small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406" y="71414"/>
            <a:ext cx="1944688" cy="852487"/>
          </a:xfrm>
          <a:prstGeom prst="rect">
            <a:avLst/>
          </a:prstGeom>
          <a:noFill/>
        </p:spPr>
      </p:pic>
      <p:sp>
        <p:nvSpPr>
          <p:cNvPr id="4119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67556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D5CF6B67-619A-4988-90C2-48C2BE99C1BF}" type="slidenum">
              <a:rPr lang="de-DE" smtClean="0"/>
              <a:pPr/>
              <a:t>‹N›</a:t>
            </a:fld>
            <a:endParaRPr lang="de-DE" dirty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9" name="Text Box 17"/>
          <p:cNvSpPr txBox="1">
            <a:spLocks noChangeArrowheads="1"/>
          </p:cNvSpPr>
          <p:nvPr userDrawn="1"/>
        </p:nvSpPr>
        <p:spPr bwMode="auto">
          <a:xfrm>
            <a:off x="7429520" y="95556"/>
            <a:ext cx="207170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dirty="0" smtClean="0">
                <a:latin typeface="Arial" charset="0"/>
              </a:rPr>
              <a:t>MJ / 23.02.2009</a:t>
            </a:r>
            <a:endParaRPr lang="it-IT" sz="1100" dirty="0">
              <a:latin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emtec.a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NUL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381197-1F7E-4383-9C3A-A9BE1599F66C}" type="slidenum">
              <a:rPr lang="de-DE"/>
              <a:pPr/>
              <a:t>1</a:t>
            </a:fld>
            <a:endParaRPr lang="de-DE"/>
          </a:p>
        </p:txBody>
      </p:sp>
      <p:pic>
        <p:nvPicPr>
          <p:cNvPr id="2052" name="Picture 4" descr="cemtec_limeston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436688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44899-6176-4D2B-9FF5-D9DBDBF5E949}" type="slidenum">
              <a:rPr lang="de-DE"/>
              <a:pPr/>
              <a:t>10</a:t>
            </a:fld>
            <a:endParaRPr lang="de-DE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5786446" y="1714488"/>
            <a:ext cx="2762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CEMTEC-turn-key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plant</a:t>
            </a:r>
            <a:endParaRPr lang="de-DE" b="1" dirty="0">
              <a:latin typeface="Arial" charset="0"/>
            </a:endParaRPr>
          </a:p>
        </p:txBody>
      </p:sp>
      <p:pic>
        <p:nvPicPr>
          <p:cNvPr id="7" name="Grafik 6" descr="2089-PLA-0001_1.jpg"/>
          <p:cNvPicPr>
            <a:picLocks noChangeAspect="1"/>
          </p:cNvPicPr>
          <p:nvPr/>
        </p:nvPicPr>
        <p:blipFill>
          <a:blip r:embed="rId2" cstate="print"/>
          <a:srcRect l="7607"/>
          <a:stretch>
            <a:fillRect/>
          </a:stretch>
        </p:blipFill>
        <p:spPr>
          <a:xfrm>
            <a:off x="214282" y="1214422"/>
            <a:ext cx="5205918" cy="3929090"/>
          </a:xfrm>
          <a:prstGeom prst="rect">
            <a:avLst/>
          </a:prstGeom>
        </p:spPr>
      </p:pic>
      <p:pic>
        <p:nvPicPr>
          <p:cNvPr id="77834" name="Picture 10" descr="PB0900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071810"/>
            <a:ext cx="4248150" cy="318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4AFE4-15D7-4879-82F9-E8333BF0C861}" type="slidenum">
              <a:rPr lang="de-DE"/>
              <a:pPr/>
              <a:t>11</a:t>
            </a:fld>
            <a:endParaRPr lang="de-DE"/>
          </a:p>
        </p:txBody>
      </p:sp>
      <p:pic>
        <p:nvPicPr>
          <p:cNvPr id="6" name="Grafik 5" descr="2089-PLA-0001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224" y="1428736"/>
            <a:ext cx="5148594" cy="3590225"/>
          </a:xfrm>
          <a:prstGeom prst="rect">
            <a:avLst/>
          </a:prstGeom>
        </p:spPr>
      </p:pic>
      <p:pic>
        <p:nvPicPr>
          <p:cNvPr id="171014" name="Picture 6" descr="PB16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0893" y="2857496"/>
            <a:ext cx="4640263" cy="347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FAAA1-D9E4-4834-AE8E-305CCB3996FA}" type="slidenum">
              <a:rPr lang="de-DE"/>
              <a:pPr/>
              <a:t>12</a:t>
            </a:fld>
            <a:endParaRPr lang="de-DE"/>
          </a:p>
        </p:txBody>
      </p:sp>
      <p:pic>
        <p:nvPicPr>
          <p:cNvPr id="5" name="Grafik 4" descr="2089-PLA-0001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396165"/>
            <a:ext cx="6500826" cy="4533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378C1-186F-451C-884D-429122034F7E}" type="slidenum">
              <a:rPr lang="de-DE"/>
              <a:pPr/>
              <a:t>13</a:t>
            </a:fld>
            <a:endParaRPr lang="de-DE"/>
          </a:p>
        </p:txBody>
      </p:sp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322263" y="2374653"/>
            <a:ext cx="857091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feeding</a:t>
            </a:r>
            <a:r>
              <a:rPr lang="it-IT" sz="1600" dirty="0" smtClean="0">
                <a:latin typeface="Arial" charset="0"/>
              </a:rPr>
              <a:t> material	</a:t>
            </a:r>
            <a:r>
              <a:rPr lang="it-IT" sz="1600" dirty="0" err="1" smtClean="0">
                <a:latin typeface="Arial" charset="0"/>
              </a:rPr>
              <a:t>pre-crushed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limestone</a:t>
            </a:r>
            <a:r>
              <a:rPr lang="it-IT" sz="1600" dirty="0" smtClean="0">
                <a:latin typeface="Arial" charset="0"/>
              </a:rPr>
              <a:t> (</a:t>
            </a:r>
            <a:r>
              <a:rPr lang="it-IT" sz="1600" dirty="0" err="1" smtClean="0">
                <a:latin typeface="Arial" charset="0"/>
              </a:rPr>
              <a:t>recommended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maximum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grain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size</a:t>
            </a:r>
            <a:r>
              <a:rPr lang="it-IT" sz="1600" dirty="0" smtClean="0">
                <a:latin typeface="Arial" charset="0"/>
              </a:rPr>
              <a:t> 20 mm)</a:t>
            </a:r>
          </a:p>
          <a:p>
            <a:pPr>
              <a:buFontTx/>
              <a:buChar char="-"/>
            </a:pP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final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product</a:t>
            </a:r>
            <a:r>
              <a:rPr lang="it-IT" sz="1600" dirty="0" smtClean="0">
                <a:latin typeface="Arial" charset="0"/>
              </a:rPr>
              <a:t>	</a:t>
            </a:r>
            <a:r>
              <a:rPr lang="it-IT" sz="1600" dirty="0" err="1" smtClean="0">
                <a:latin typeface="Arial" charset="0"/>
              </a:rPr>
              <a:t>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slurry</a:t>
            </a:r>
            <a:r>
              <a:rPr lang="it-IT" sz="1600" dirty="0" smtClean="0">
                <a:latin typeface="Arial" charset="0"/>
              </a:rPr>
              <a:t> (</a:t>
            </a:r>
            <a:r>
              <a:rPr lang="it-IT" sz="1600" dirty="0" err="1" smtClean="0">
                <a:latin typeface="Arial" charset="0"/>
              </a:rPr>
              <a:t>normal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fineness</a:t>
            </a:r>
            <a:r>
              <a:rPr lang="it-IT" sz="1600" dirty="0" smtClean="0">
                <a:latin typeface="Arial" charset="0"/>
              </a:rPr>
              <a:t> P90  = 44 μm)</a:t>
            </a:r>
          </a:p>
          <a:p>
            <a:pPr>
              <a:buFontTx/>
              <a:buChar char="-"/>
            </a:pPr>
            <a:endParaRPr lang="it-IT" sz="1600" dirty="0" smtClean="0">
              <a:latin typeface="Arial" charset="0"/>
            </a:endParaRPr>
          </a:p>
          <a:p>
            <a:pPr>
              <a:buFontTx/>
              <a:buChar char="-"/>
            </a:pP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process</a:t>
            </a:r>
            <a:r>
              <a:rPr lang="it-IT" sz="1600" dirty="0" smtClean="0">
                <a:latin typeface="Arial" charset="0"/>
              </a:rPr>
              <a:t> water</a:t>
            </a:r>
            <a:endParaRPr lang="it-IT" sz="1600" dirty="0">
              <a:latin typeface="Arial" charset="0"/>
            </a:endParaRPr>
          </a:p>
          <a:p>
            <a:pPr>
              <a:buFontTx/>
              <a:buChar char="-"/>
            </a:pPr>
            <a:r>
              <a:rPr lang="it-IT" sz="1600" dirty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purging</a:t>
            </a:r>
            <a:r>
              <a:rPr lang="it-IT" sz="1600" dirty="0" smtClean="0">
                <a:latin typeface="Arial" charset="0"/>
              </a:rPr>
              <a:t> water</a:t>
            </a:r>
          </a:p>
          <a:p>
            <a:pPr>
              <a:buFontTx/>
              <a:buChar char="-"/>
            </a:pP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compressed</a:t>
            </a:r>
            <a:r>
              <a:rPr lang="it-IT" sz="1600" dirty="0" smtClean="0">
                <a:latin typeface="Arial" charset="0"/>
              </a:rPr>
              <a:t> air/service air</a:t>
            </a:r>
            <a:endParaRPr lang="it-IT" sz="1600" dirty="0">
              <a:latin typeface="Arial" charset="0"/>
            </a:endParaRPr>
          </a:p>
          <a:p>
            <a:pPr>
              <a:buFontTx/>
              <a:buChar char="-"/>
            </a:pPr>
            <a:r>
              <a:rPr lang="it-IT" sz="1600" dirty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compressed</a:t>
            </a:r>
            <a:r>
              <a:rPr lang="it-IT" sz="1600" dirty="0" smtClean="0">
                <a:latin typeface="Arial" charset="0"/>
              </a:rPr>
              <a:t> air/</a:t>
            </a:r>
            <a:r>
              <a:rPr lang="it-IT" sz="1600" dirty="0" err="1" smtClean="0">
                <a:latin typeface="Arial" charset="0"/>
              </a:rPr>
              <a:t>instrument</a:t>
            </a:r>
            <a:r>
              <a:rPr lang="it-IT" sz="1600" dirty="0" smtClean="0">
                <a:latin typeface="Arial" charset="0"/>
              </a:rPr>
              <a:t> air</a:t>
            </a:r>
            <a:endParaRPr lang="it-IT" sz="1600" dirty="0">
              <a:latin typeface="Arial" charset="0"/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3214678" y="1071546"/>
            <a:ext cx="2634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General</a:t>
            </a:r>
            <a:r>
              <a:rPr lang="it-IT" b="1" dirty="0" smtClean="0">
                <a:latin typeface="Arial" charset="0"/>
              </a:rPr>
              <a:t> Data / Utilities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raft-FGD-PLA-0310-rev00_PID material fe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8" y="975777"/>
            <a:ext cx="8001024" cy="5655605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B333E-C842-4688-85F4-0CEDF5D9049C}" type="slidenum">
              <a:rPr lang="de-DE"/>
              <a:pPr/>
              <a:t>14</a:t>
            </a:fld>
            <a:endParaRPr lang="de-DE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4157817" y="1345156"/>
            <a:ext cx="4057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Daily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storage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silo and material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feed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U:\Produktmanagement\FGD-Präsentationsvorbereitung-2009-02\plant-PUENTE\2089-PLA-0001_1.jpg"/>
          <p:cNvPicPr>
            <a:picLocks noChangeAspect="1" noChangeArrowheads="1"/>
          </p:cNvPicPr>
          <p:nvPr/>
        </p:nvPicPr>
        <p:blipFill>
          <a:blip r:embed="rId2" cstate="print"/>
          <a:srcRect l="9869" r="14466"/>
          <a:stretch>
            <a:fillRect/>
          </a:stretch>
        </p:blipFill>
        <p:spPr bwMode="auto">
          <a:xfrm>
            <a:off x="500034" y="1257760"/>
            <a:ext cx="3643338" cy="3028496"/>
          </a:xfrm>
          <a:prstGeom prst="rect">
            <a:avLst/>
          </a:prstGeom>
          <a:noFill/>
        </p:spPr>
      </p:pic>
      <p:pic>
        <p:nvPicPr>
          <p:cNvPr id="400389" name="Picture 5" descr="U:\Produktmanagement\FGD-Präsentationsvorbereitung-2009-02\CIMG2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281142"/>
            <a:ext cx="4429156" cy="3005114"/>
          </a:xfrm>
          <a:prstGeom prst="rect">
            <a:avLst/>
          </a:prstGeom>
          <a:noFill/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B333E-C842-4688-85F4-0CEDF5D9049C}" type="slidenum">
              <a:rPr lang="de-DE"/>
              <a:pPr/>
              <a:t>15</a:t>
            </a:fld>
            <a:endParaRPr lang="de-DE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3476687" y="1714488"/>
            <a:ext cx="22108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Daily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storage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silo</a:t>
            </a:r>
          </a:p>
          <a:p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 and material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feed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  <p:pic>
        <p:nvPicPr>
          <p:cNvPr id="400387" name="Picture 3" descr="U:\Produktmanagement\FGD-Präsentationsvorbereitung-2009-02\100_2504.jpg"/>
          <p:cNvPicPr>
            <a:picLocks noChangeAspect="1" noChangeArrowheads="1"/>
          </p:cNvPicPr>
          <p:nvPr/>
        </p:nvPicPr>
        <p:blipFill>
          <a:blip r:embed="rId4" cstate="print"/>
          <a:srcRect l="3665"/>
          <a:stretch>
            <a:fillRect/>
          </a:stretch>
        </p:blipFill>
        <p:spPr bwMode="auto">
          <a:xfrm>
            <a:off x="4500562" y="4336013"/>
            <a:ext cx="4071966" cy="2379135"/>
          </a:xfrm>
          <a:prstGeom prst="rect">
            <a:avLst/>
          </a:prstGeom>
          <a:noFill/>
        </p:spPr>
      </p:pic>
      <p:pic>
        <p:nvPicPr>
          <p:cNvPr id="400388" name="Picture 4" descr="S:\BILDER KATALOG\ENEL-TOVANO\BAUSTELLE\2009-KW04-MJ\P1220057.JPG"/>
          <p:cNvPicPr>
            <a:picLocks noChangeAspect="1" noChangeArrowheads="1"/>
          </p:cNvPicPr>
          <p:nvPr/>
        </p:nvPicPr>
        <p:blipFill>
          <a:blip r:embed="rId5" cstate="print"/>
          <a:srcRect t="24226" r="35088"/>
          <a:stretch>
            <a:fillRect/>
          </a:stretch>
        </p:blipFill>
        <p:spPr bwMode="auto">
          <a:xfrm>
            <a:off x="785786" y="4357694"/>
            <a:ext cx="2643206" cy="2314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raft-FGD-PLA-0330-rev00_PID Ball M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42" y="1005158"/>
            <a:ext cx="8001024" cy="5655605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16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28794" y="1202280"/>
            <a:ext cx="4737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Grinding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mill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including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auxiliaries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thereof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17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28794" y="1202280"/>
            <a:ext cx="47371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including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auxiliaries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thereof</a:t>
            </a:r>
            <a:endParaRPr lang="de-DE" b="1" dirty="0">
              <a:latin typeface="Arial" charset="0"/>
            </a:endParaRPr>
          </a:p>
        </p:txBody>
      </p:sp>
      <p:pic>
        <p:nvPicPr>
          <p:cNvPr id="8" name="Picture 5" descr="S:\BILDER KATALOG\ENEL-Puente-Nuevo\Baustelle\2008-KW37\100_4299.jpg"/>
          <p:cNvPicPr>
            <a:picLocks noChangeAspect="1" noChangeArrowheads="1"/>
          </p:cNvPicPr>
          <p:nvPr/>
        </p:nvPicPr>
        <p:blipFill>
          <a:blip r:embed="rId2" cstate="print"/>
          <a:srcRect r="11644"/>
          <a:stretch>
            <a:fillRect/>
          </a:stretch>
        </p:blipFill>
        <p:spPr bwMode="auto">
          <a:xfrm>
            <a:off x="3643306" y="2143116"/>
            <a:ext cx="5143536" cy="3276600"/>
          </a:xfrm>
          <a:prstGeom prst="rect">
            <a:avLst/>
          </a:prstGeom>
          <a:noFill/>
        </p:spPr>
      </p:pic>
      <p:pic>
        <p:nvPicPr>
          <p:cNvPr id="401412" name="Picture 4" descr="U:\Produktmanagement\FGD-Präsentationsvorbereitung-2009-02\erection method\step23.jpg"/>
          <p:cNvPicPr>
            <a:picLocks noChangeAspect="1" noChangeArrowheads="1"/>
          </p:cNvPicPr>
          <p:nvPr/>
        </p:nvPicPr>
        <p:blipFill>
          <a:blip r:embed="rId3" cstate="print"/>
          <a:srcRect l="9281" t="38262" r="55916" b="17099"/>
          <a:stretch>
            <a:fillRect/>
          </a:stretch>
        </p:blipFill>
        <p:spPr bwMode="auto">
          <a:xfrm>
            <a:off x="142844" y="2214554"/>
            <a:ext cx="3286148" cy="3067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18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928794" y="1214422"/>
            <a:ext cx="49766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Wet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section</a:t>
            </a:r>
            <a:r>
              <a:rPr lang="it-IT" b="1" dirty="0" smtClean="0">
                <a:latin typeface="Arial" charset="0"/>
              </a:rPr>
              <a:t> (</a:t>
            </a:r>
            <a:r>
              <a:rPr lang="it-IT" b="1" dirty="0" err="1" smtClean="0">
                <a:latin typeface="Arial" charset="0"/>
              </a:rPr>
              <a:t>lining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not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shown</a:t>
            </a:r>
            <a:r>
              <a:rPr lang="it-IT" b="1" dirty="0" smtClean="0">
                <a:latin typeface="Arial" charset="0"/>
              </a:rPr>
              <a:t>)</a:t>
            </a:r>
            <a:endParaRPr lang="de-DE" b="1" dirty="0">
              <a:latin typeface="Arial" charset="0"/>
            </a:endParaRPr>
          </a:p>
        </p:txBody>
      </p:sp>
      <p:pic>
        <p:nvPicPr>
          <p:cNvPr id="406530" name="Picture 2" descr="O:\FRANCO BARDI\2006\06-007 Puente Nuevo\TECHNIK\Bilder\Bilder für Presentation_23-02-2009\2089-PLA-0001_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214554"/>
            <a:ext cx="6487309" cy="3652797"/>
          </a:xfrm>
          <a:prstGeom prst="rect">
            <a:avLst/>
          </a:prstGeom>
          <a:noFill/>
        </p:spPr>
      </p:pic>
      <p:cxnSp>
        <p:nvCxnSpPr>
          <p:cNvPr id="10" name="Gerade Verbindung mit Pfeil 9"/>
          <p:cNvCxnSpPr/>
          <p:nvPr/>
        </p:nvCxnSpPr>
        <p:spPr>
          <a:xfrm rot="5400000">
            <a:off x="6036479" y="2893215"/>
            <a:ext cx="928694" cy="158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rot="5400000">
            <a:off x="6001554" y="3713958"/>
            <a:ext cx="428628" cy="1588"/>
          </a:xfrm>
          <a:prstGeom prst="straightConnector1">
            <a:avLst/>
          </a:prstGeom>
          <a:ln w="3175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rot="5400000">
            <a:off x="1857356" y="3429000"/>
            <a:ext cx="285752" cy="285752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rot="10800000">
            <a:off x="5429256" y="4500570"/>
            <a:ext cx="428628" cy="71438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rot="10800000">
            <a:off x="2285984" y="3357562"/>
            <a:ext cx="428628" cy="142876"/>
          </a:xfrm>
          <a:prstGeom prst="straightConnector1">
            <a:avLst/>
          </a:prstGeom>
          <a:ln w="317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rot="5400000">
            <a:off x="1429522" y="3642520"/>
            <a:ext cx="428628" cy="1588"/>
          </a:xfrm>
          <a:prstGeom prst="straightConnector1">
            <a:avLst/>
          </a:prstGeom>
          <a:ln w="31750">
            <a:solidFill>
              <a:schemeClr val="bg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10800000">
            <a:off x="6929454" y="2428868"/>
            <a:ext cx="500066" cy="21431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19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428992" y="1214422"/>
            <a:ext cx="2146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inlet</a:t>
            </a:r>
            <a:endParaRPr lang="de-DE" b="1" dirty="0">
              <a:latin typeface="Arial" charset="0"/>
            </a:endParaRPr>
          </a:p>
        </p:txBody>
      </p:sp>
      <p:pic>
        <p:nvPicPr>
          <p:cNvPr id="6" name="Picture 2" descr="S:\BILDER KATALOG\ENEL-TOVANO\BAUSTELLE\2009-KW04-MJ\P122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785926"/>
            <a:ext cx="2928958" cy="3905277"/>
          </a:xfrm>
          <a:prstGeom prst="rect">
            <a:avLst/>
          </a:prstGeom>
          <a:noFill/>
        </p:spPr>
      </p:pic>
      <p:pic>
        <p:nvPicPr>
          <p:cNvPr id="402435" name="Picture 3" descr="O:\FRANCO BARDI\2006\06-007 Puente Nuevo\TECHNIK\Bilder\Bilder für Presentation_23-02-2009\2089-PLA-0001-1.jpg"/>
          <p:cNvPicPr>
            <a:picLocks noChangeAspect="1" noChangeArrowheads="1"/>
          </p:cNvPicPr>
          <p:nvPr/>
        </p:nvPicPr>
        <p:blipFill>
          <a:blip r:embed="rId3" cstate="print"/>
          <a:srcRect l="44896" r="18131" b="10885"/>
          <a:stretch>
            <a:fillRect/>
          </a:stretch>
        </p:blipFill>
        <p:spPr bwMode="auto">
          <a:xfrm>
            <a:off x="1142976" y="1765515"/>
            <a:ext cx="2857520" cy="3878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1" name="Rectangle 13"/>
          <p:cNvSpPr>
            <a:spLocks noGrp="1" noChangeArrowheads="1"/>
          </p:cNvSpPr>
          <p:nvPr>
            <p:ph type="ctrTitle"/>
          </p:nvPr>
        </p:nvSpPr>
        <p:spPr bwMode="auto">
          <a:xfrm>
            <a:off x="107950" y="1052513"/>
            <a:ext cx="8928100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2800" b="0" dirty="0" smtClean="0">
                <a:latin typeface="Arial" charset="0"/>
              </a:rPr>
              <a:t>General Technical Training</a:t>
            </a:r>
            <a:br>
              <a:rPr lang="de-DE" sz="2800" b="0" dirty="0" smtClean="0">
                <a:latin typeface="Arial" charset="0"/>
              </a:rPr>
            </a:br>
            <a:r>
              <a:rPr lang="de-DE" sz="2800" b="0" dirty="0" err="1" smtClean="0">
                <a:latin typeface="Arial" charset="0"/>
              </a:rPr>
              <a:t>for</a:t>
            </a:r>
            <a:r>
              <a:rPr lang="de-DE" sz="2800" b="0" dirty="0" smtClean="0">
                <a:latin typeface="Arial" charset="0"/>
              </a:rPr>
              <a:t/>
            </a:r>
            <a:br>
              <a:rPr lang="de-DE" sz="2800" b="0" dirty="0" smtClean="0">
                <a:latin typeface="Arial" charset="0"/>
              </a:rPr>
            </a:br>
            <a:r>
              <a:rPr lang="de-DE" sz="3600" b="0" dirty="0" smtClean="0">
                <a:latin typeface="Arial" charset="0"/>
              </a:rPr>
              <a:t>CEMTEC</a:t>
            </a:r>
            <a:br>
              <a:rPr lang="de-DE" sz="3600" b="0" dirty="0" smtClean="0">
                <a:latin typeface="Arial" charset="0"/>
              </a:rPr>
            </a:br>
            <a:r>
              <a:rPr lang="de-DE" sz="3600" b="0" dirty="0" smtClean="0">
                <a:latin typeface="Arial" charset="0"/>
              </a:rPr>
              <a:t>FGD-Limestone </a:t>
            </a:r>
            <a:r>
              <a:rPr lang="de-DE" sz="3600" b="0" dirty="0" err="1" smtClean="0">
                <a:latin typeface="Arial" charset="0"/>
              </a:rPr>
              <a:t>Grinding</a:t>
            </a:r>
            <a:r>
              <a:rPr lang="de-DE" sz="3600" b="0" dirty="0" smtClean="0">
                <a:latin typeface="Arial" charset="0"/>
              </a:rPr>
              <a:t> </a:t>
            </a:r>
            <a:r>
              <a:rPr lang="de-DE" sz="3600" b="0" dirty="0" err="1" smtClean="0">
                <a:latin typeface="Arial" charset="0"/>
              </a:rPr>
              <a:t>Plants</a:t>
            </a:r>
            <a:r>
              <a:rPr lang="de-DE" sz="3600" b="0" dirty="0">
                <a:latin typeface="Arial" charset="0"/>
              </a:rPr>
              <a:t/>
            </a:r>
            <a:br>
              <a:rPr lang="de-DE" sz="3600" b="0" dirty="0">
                <a:latin typeface="Arial" charset="0"/>
              </a:rPr>
            </a:br>
            <a:r>
              <a:rPr lang="de-DE" sz="3200" b="0" dirty="0" err="1" smtClean="0">
                <a:latin typeface="Arial" charset="0"/>
              </a:rPr>
              <a:t>and</a:t>
            </a:r>
            <a:r>
              <a:rPr lang="de-DE" sz="4000" b="0" dirty="0" smtClean="0">
                <a:latin typeface="Arial" charset="0"/>
              </a:rPr>
              <a:t/>
            </a:r>
            <a:br>
              <a:rPr lang="de-DE" sz="4000" b="0" dirty="0" smtClean="0">
                <a:latin typeface="Arial" charset="0"/>
              </a:rPr>
            </a:br>
            <a:r>
              <a:rPr lang="de-DE" sz="3200" b="0" dirty="0" smtClean="0">
                <a:latin typeface="Arial" charset="0"/>
              </a:rPr>
              <a:t>Equipments </a:t>
            </a:r>
            <a:r>
              <a:rPr lang="de-DE" sz="3200" b="0" dirty="0" err="1" smtClean="0">
                <a:latin typeface="Arial" charset="0"/>
              </a:rPr>
              <a:t>thereof</a:t>
            </a:r>
            <a:endParaRPr lang="de-DE" b="0" dirty="0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A356C1-384D-4C16-A70D-11B0A0B46DDE}" type="slidenum">
              <a:rPr lang="de-DE"/>
              <a:pPr/>
              <a:t>2</a:t>
            </a:fld>
            <a:endParaRPr lang="de-DE"/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1285852" y="4357694"/>
            <a:ext cx="649131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e-DE" b="1" dirty="0" smtClean="0">
                <a:latin typeface="Arial" charset="0"/>
              </a:rPr>
              <a:t>CEMTEC</a:t>
            </a:r>
          </a:p>
          <a:p>
            <a:pPr algn="ctr"/>
            <a:r>
              <a:rPr lang="de-DE" b="1" dirty="0" err="1" smtClean="0">
                <a:latin typeface="Arial" charset="0"/>
              </a:rPr>
              <a:t>Cement</a:t>
            </a:r>
            <a:r>
              <a:rPr lang="de-DE" b="1" dirty="0" smtClean="0">
                <a:latin typeface="Arial" charset="0"/>
              </a:rPr>
              <a:t> </a:t>
            </a:r>
            <a:r>
              <a:rPr lang="de-DE" b="1" dirty="0" err="1" smtClean="0">
                <a:latin typeface="Arial" charset="0"/>
              </a:rPr>
              <a:t>and</a:t>
            </a:r>
            <a:r>
              <a:rPr lang="de-DE" b="1" dirty="0" smtClean="0">
                <a:latin typeface="Arial" charset="0"/>
              </a:rPr>
              <a:t> Mining Technology GmbH</a:t>
            </a:r>
            <a:r>
              <a:rPr lang="de-DE" dirty="0" smtClean="0">
                <a:latin typeface="Arial" charset="0"/>
              </a:rPr>
              <a:t/>
            </a:r>
            <a:br>
              <a:rPr lang="de-DE" dirty="0" smtClean="0">
                <a:latin typeface="Arial" charset="0"/>
              </a:rPr>
            </a:br>
            <a:r>
              <a:rPr lang="de-DE" dirty="0" err="1" smtClean="0">
                <a:latin typeface="Arial" charset="0"/>
              </a:rPr>
              <a:t>Ennshafenstrasse</a:t>
            </a:r>
            <a:r>
              <a:rPr lang="de-DE" dirty="0" smtClean="0">
                <a:latin typeface="Arial" charset="0"/>
              </a:rPr>
              <a:t> 40</a:t>
            </a:r>
            <a:br>
              <a:rPr lang="de-DE" dirty="0" smtClean="0">
                <a:latin typeface="Arial" charset="0"/>
              </a:rPr>
            </a:br>
            <a:r>
              <a:rPr lang="de-DE" dirty="0" smtClean="0">
                <a:latin typeface="Arial" charset="0"/>
              </a:rPr>
              <a:t>4470 Enns, Austria</a:t>
            </a:r>
          </a:p>
          <a:p>
            <a:endParaRPr lang="de-DE" dirty="0" smtClean="0">
              <a:latin typeface="Arial" charset="0"/>
            </a:endParaRPr>
          </a:p>
          <a:p>
            <a:pPr algn="ctr"/>
            <a:r>
              <a:rPr lang="de-DE" dirty="0" smtClean="0">
                <a:latin typeface="Arial" charset="0"/>
              </a:rPr>
              <a:t>T: +43 7223 83620 0</a:t>
            </a:r>
          </a:p>
          <a:p>
            <a:pPr algn="ctr"/>
            <a:r>
              <a:rPr lang="de-DE" dirty="0" smtClean="0">
                <a:latin typeface="Arial" charset="0"/>
              </a:rPr>
              <a:t>F: +43 7223 83620 333</a:t>
            </a:r>
          </a:p>
          <a:p>
            <a:pPr algn="ctr"/>
            <a:r>
              <a:rPr lang="de-DE" dirty="0" smtClean="0">
                <a:latin typeface="Arial" charset="0"/>
              </a:rPr>
              <a:t>E: </a:t>
            </a:r>
            <a:r>
              <a:rPr lang="de-DE" b="1" dirty="0" smtClean="0">
                <a:latin typeface="Arial" charset="0"/>
                <a:hlinkClick r:id="rId3"/>
              </a:rPr>
              <a:t>info@cemtec.at</a:t>
            </a:r>
            <a:r>
              <a:rPr lang="de-DE" b="1" dirty="0" smtClean="0">
                <a:latin typeface="Arial" charset="0"/>
              </a:rPr>
              <a:t> 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20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1071538" y="1214422"/>
            <a:ext cx="28135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inlet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detail</a:t>
            </a:r>
            <a:endParaRPr lang="de-DE" b="1" dirty="0">
              <a:latin typeface="Arial" charset="0"/>
            </a:endParaRPr>
          </a:p>
        </p:txBody>
      </p:sp>
      <p:pic>
        <p:nvPicPr>
          <p:cNvPr id="404482" name="Picture 2" descr="O:\FRANCO BARDI\2006\06-007 Puente Nuevo\TECHNIK\Bilder\Bilder für Presentation_23-02-2009\2089-PLA-0001-section inlet.jpg"/>
          <p:cNvPicPr>
            <a:picLocks noChangeAspect="1" noChangeArrowheads="1"/>
          </p:cNvPicPr>
          <p:nvPr/>
        </p:nvPicPr>
        <p:blipFill>
          <a:blip r:embed="rId2" cstate="print"/>
          <a:srcRect l="29929" r="18632"/>
          <a:stretch>
            <a:fillRect/>
          </a:stretch>
        </p:blipFill>
        <p:spPr bwMode="auto">
          <a:xfrm>
            <a:off x="428596" y="1643050"/>
            <a:ext cx="4286280" cy="4691890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544623" y="1214422"/>
            <a:ext cx="27751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Dilution</a:t>
            </a:r>
            <a:r>
              <a:rPr lang="it-IT" b="1" dirty="0" smtClean="0">
                <a:latin typeface="Arial" charset="0"/>
              </a:rPr>
              <a:t> water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inlet</a:t>
            </a:r>
            <a:endParaRPr lang="de-DE" b="1" dirty="0">
              <a:latin typeface="Arial" charset="0"/>
            </a:endParaRPr>
          </a:p>
        </p:txBody>
      </p:sp>
      <p:pic>
        <p:nvPicPr>
          <p:cNvPr id="404483" name="Picture 3" descr="S:\BILDER KATALOG\ENEL-TOVANO\BAUSTELLE\2009-KW04-MJ\P12200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050" y="1643050"/>
            <a:ext cx="3482602" cy="4643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21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857488" y="1214422"/>
            <a:ext cx="2762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discharge</a:t>
            </a:r>
            <a:endParaRPr lang="de-DE" b="1" dirty="0">
              <a:latin typeface="Arial" charset="0"/>
            </a:endParaRPr>
          </a:p>
        </p:txBody>
      </p:sp>
      <p:pic>
        <p:nvPicPr>
          <p:cNvPr id="403459" name="Picture 3" descr="S:\BILDER KATALOG\ENEL-TOVANO\BAUSTELLE\2009-KW04-MJ\P1220071.JPG"/>
          <p:cNvPicPr>
            <a:picLocks noChangeAspect="1" noChangeArrowheads="1"/>
          </p:cNvPicPr>
          <p:nvPr/>
        </p:nvPicPr>
        <p:blipFill>
          <a:blip r:embed="rId3" cstate="print"/>
          <a:srcRect t="33604" r="45562"/>
          <a:stretch>
            <a:fillRect/>
          </a:stretch>
        </p:blipFill>
        <p:spPr bwMode="auto">
          <a:xfrm>
            <a:off x="4337719" y="1714488"/>
            <a:ext cx="4607530" cy="4214842"/>
          </a:xfrm>
          <a:prstGeom prst="rect">
            <a:avLst/>
          </a:prstGeom>
          <a:noFill/>
        </p:spPr>
      </p:pic>
      <p:pic>
        <p:nvPicPr>
          <p:cNvPr id="403460" name="Picture 4" descr="O:\FRANCO BARDI\2006\06-007 Puente Nuevo\TECHNIK\Bilder\Bilder für Presentation_23-02-2009\2089-PLA-0001_discharge+tank.jpg"/>
          <p:cNvPicPr>
            <a:picLocks noChangeAspect="1" noChangeArrowheads="1"/>
          </p:cNvPicPr>
          <p:nvPr/>
        </p:nvPicPr>
        <p:blipFill>
          <a:blip r:embed="rId4" cstate="print"/>
          <a:srcRect l="22431" r="27100"/>
          <a:stretch>
            <a:fillRect/>
          </a:stretch>
        </p:blipFill>
        <p:spPr bwMode="auto">
          <a:xfrm>
            <a:off x="285720" y="1714488"/>
            <a:ext cx="3777840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22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00034" y="1214422"/>
            <a:ext cx="3429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discharge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detail</a:t>
            </a:r>
            <a:endParaRPr lang="de-DE" b="1" dirty="0">
              <a:latin typeface="Arial" charset="0"/>
            </a:endParaRPr>
          </a:p>
        </p:txBody>
      </p:sp>
      <p:pic>
        <p:nvPicPr>
          <p:cNvPr id="403458" name="Picture 2" descr="S:\BILDER KATALOG\ENEL-TOVANO\BAUSTELLE\2009-KW04-MJ\P122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071942"/>
            <a:ext cx="3357586" cy="2518190"/>
          </a:xfrm>
          <a:prstGeom prst="rect">
            <a:avLst/>
          </a:prstGeom>
          <a:noFill/>
        </p:spPr>
      </p:pic>
      <p:pic>
        <p:nvPicPr>
          <p:cNvPr id="402434" name="Picture 2" descr="U:\Produktmanagement\FGD-Präsentationsvorbereitung-2009-02\plant-PUENTE\2089-PLA-0001-discharge-section.jpg"/>
          <p:cNvPicPr>
            <a:picLocks noChangeAspect="1" noChangeArrowheads="1"/>
          </p:cNvPicPr>
          <p:nvPr/>
        </p:nvPicPr>
        <p:blipFill>
          <a:blip r:embed="rId3" cstate="print"/>
          <a:srcRect l="12781"/>
          <a:stretch>
            <a:fillRect/>
          </a:stretch>
        </p:blipFill>
        <p:spPr bwMode="auto">
          <a:xfrm>
            <a:off x="214282" y="1785926"/>
            <a:ext cx="4687732" cy="3571900"/>
          </a:xfrm>
          <a:prstGeom prst="rect">
            <a:avLst/>
          </a:prstGeom>
          <a:noFill/>
        </p:spPr>
      </p:pic>
      <p:pic>
        <p:nvPicPr>
          <p:cNvPr id="405506" name="Picture 2" descr="S:\BILDER KATALOG\ENEL-TOVANO\BAUSTELLE\2009-KW04-MJ\P1220074.JPG"/>
          <p:cNvPicPr>
            <a:picLocks noChangeAspect="1" noChangeArrowheads="1"/>
          </p:cNvPicPr>
          <p:nvPr/>
        </p:nvPicPr>
        <p:blipFill>
          <a:blip r:embed="rId4" cstate="print"/>
          <a:srcRect l="14634" b="-814"/>
          <a:stretch>
            <a:fillRect/>
          </a:stretch>
        </p:blipFill>
        <p:spPr bwMode="auto">
          <a:xfrm rot="5400000" flipV="1">
            <a:off x="5572145" y="1428725"/>
            <a:ext cx="2500306" cy="2214579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929322" y="571480"/>
            <a:ext cx="17363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Dilution</a:t>
            </a:r>
            <a:r>
              <a:rPr lang="it-IT" b="1" dirty="0" smtClean="0">
                <a:latin typeface="Arial" charset="0"/>
              </a:rPr>
              <a:t> water</a:t>
            </a:r>
          </a:p>
          <a:p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discharge</a:t>
            </a:r>
            <a:endParaRPr lang="de-DE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072EF-A70C-40A3-88A1-2001E4E72EEE}" type="slidenum">
              <a:rPr lang="de-DE"/>
              <a:pPr/>
              <a:t>23</a:t>
            </a:fld>
            <a:endParaRPr lang="de-DE"/>
          </a:p>
        </p:txBody>
      </p:sp>
      <p:pic>
        <p:nvPicPr>
          <p:cNvPr id="6" name="Grafik 5" descr="draft-FGD-PLA-0350-rev00_PID Pump s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4" y="1005159"/>
            <a:ext cx="8001024" cy="565560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285852" y="5143512"/>
            <a:ext cx="3929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Circulation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tank and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slurry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pumps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U:\Produktmanagement\FGD-Präsentationsvorbereitung-2009-02\plant-PUENTE\piping auslaufbereich.jpg"/>
          <p:cNvPicPr>
            <a:picLocks noChangeAspect="1" noChangeArrowheads="1"/>
          </p:cNvPicPr>
          <p:nvPr/>
        </p:nvPicPr>
        <p:blipFill>
          <a:blip r:embed="rId2" cstate="print"/>
          <a:srcRect l="6439"/>
          <a:stretch>
            <a:fillRect/>
          </a:stretch>
        </p:blipFill>
        <p:spPr bwMode="auto">
          <a:xfrm>
            <a:off x="71406" y="1071546"/>
            <a:ext cx="5189887" cy="4071966"/>
          </a:xfrm>
          <a:prstGeom prst="rect">
            <a:avLst/>
          </a:prstGeom>
          <a:noFill/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24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594108" y="928670"/>
            <a:ext cx="2621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Slurry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circulation</a:t>
            </a:r>
            <a:r>
              <a:rPr lang="it-IT" b="1" dirty="0" smtClean="0">
                <a:latin typeface="Arial" charset="0"/>
              </a:rPr>
              <a:t> tank</a:t>
            </a:r>
          </a:p>
        </p:txBody>
      </p:sp>
      <p:pic>
        <p:nvPicPr>
          <p:cNvPr id="12" name="Picture 3" descr="S:\BILDER KATALOG\ENEL-Puente-Nuevo\Baustelle\2008-KW37\100_4316.jpg"/>
          <p:cNvPicPr>
            <a:picLocks noChangeAspect="1" noChangeArrowheads="1"/>
          </p:cNvPicPr>
          <p:nvPr/>
        </p:nvPicPr>
        <p:blipFill>
          <a:blip r:embed="rId3" cstate="print"/>
          <a:srcRect l="7363"/>
          <a:stretch>
            <a:fillRect/>
          </a:stretch>
        </p:blipFill>
        <p:spPr bwMode="auto">
          <a:xfrm>
            <a:off x="4431446" y="3429000"/>
            <a:ext cx="4569710" cy="2776534"/>
          </a:xfrm>
          <a:prstGeom prst="rect">
            <a:avLst/>
          </a:prstGeom>
          <a:noFill/>
        </p:spPr>
      </p:pic>
      <p:pic>
        <p:nvPicPr>
          <p:cNvPr id="13" name="Picture 3" descr="S:\BILDER KATALOG\ENEL-TOVANO\BAUSTELLE\2008-KW51\PC160001.JPG"/>
          <p:cNvPicPr>
            <a:picLocks noChangeAspect="1" noChangeArrowheads="1"/>
          </p:cNvPicPr>
          <p:nvPr/>
        </p:nvPicPr>
        <p:blipFill>
          <a:blip r:embed="rId4" cstate="print"/>
          <a:srcRect l="18219" r="6303" b="20184"/>
          <a:stretch>
            <a:fillRect/>
          </a:stretch>
        </p:blipFill>
        <p:spPr bwMode="auto">
          <a:xfrm>
            <a:off x="5715008" y="1428736"/>
            <a:ext cx="2214578" cy="1756391"/>
          </a:xfrm>
          <a:prstGeom prst="rect">
            <a:avLst/>
          </a:prstGeom>
          <a:noFill/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827097" y="1500174"/>
            <a:ext cx="10310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with</a:t>
            </a:r>
            <a:endParaRPr lang="it-IT" b="1" dirty="0" smtClean="0">
              <a:latin typeface="Arial" charset="0"/>
            </a:endParaRPr>
          </a:p>
          <a:p>
            <a:r>
              <a:rPr lang="it-IT" b="1" dirty="0" err="1" smtClean="0">
                <a:latin typeface="Arial" charset="0"/>
              </a:rPr>
              <a:t>agitator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25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00034" y="1214422"/>
            <a:ext cx="39292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Circulation</a:t>
            </a:r>
            <a:r>
              <a:rPr lang="it-IT" b="1" dirty="0" smtClean="0">
                <a:latin typeface="Arial" charset="0"/>
              </a:rPr>
              <a:t> tank and </a:t>
            </a:r>
            <a:r>
              <a:rPr lang="it-IT" b="1" dirty="0" err="1" smtClean="0">
                <a:latin typeface="Arial" charset="0"/>
              </a:rPr>
              <a:t>slurry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pumps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14722" name="Picture 2" descr="S:\BILDER KATALOG\ENEL-Puente-Nuevo\Baustelle\2008-KW37\100_4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85926"/>
            <a:ext cx="5821363" cy="3276600"/>
          </a:xfrm>
          <a:prstGeom prst="rect">
            <a:avLst/>
          </a:prstGeom>
          <a:noFill/>
        </p:spPr>
      </p:pic>
      <p:pic>
        <p:nvPicPr>
          <p:cNvPr id="10" name="Picture 5" descr="101_0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928934"/>
            <a:ext cx="4230594" cy="3173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draft-FGD-PLA-0370-rev00_PID Hydrocyclon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80" y="1000108"/>
            <a:ext cx="7858148" cy="5554611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072EF-A70C-40A3-88A1-2001E4E72EEE}" type="slidenum">
              <a:rPr lang="de-DE"/>
              <a:pPr/>
              <a:t>26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071538" y="5715016"/>
            <a:ext cx="47500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Hydrocyclones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and density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measurement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A27812-7B5C-450E-B4A3-B57791F58C27}" type="slidenum">
              <a:rPr lang="de-DE"/>
              <a:pPr/>
              <a:t>27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00034" y="1214422"/>
            <a:ext cx="26597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Hydrocyclone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clusters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08578" name="Picture 2" descr="U:\Produktmanagement\FGD-Präsentationsvorbereitung-2009-02\plant-PUENTE\HCC-be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58" y="1785926"/>
            <a:ext cx="4764870" cy="4286280"/>
          </a:xfrm>
          <a:prstGeom prst="rect">
            <a:avLst/>
          </a:prstGeom>
          <a:noFill/>
        </p:spPr>
      </p:pic>
      <p:pic>
        <p:nvPicPr>
          <p:cNvPr id="408579" name="Picture 3" descr="S:\BILDER KATALOG\ENEL-TOVANO\BAUSTELLE\2009-KW04-MJ\P122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809739"/>
            <a:ext cx="321471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28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500034" y="1214422"/>
            <a:ext cx="2403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err="1" smtClean="0">
                <a:latin typeface="Arial" charset="0"/>
              </a:rPr>
              <a:t>Slurry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diverter</a:t>
            </a:r>
            <a:r>
              <a:rPr lang="it-IT" b="1" dirty="0" smtClean="0">
                <a:latin typeface="Arial" charset="0"/>
              </a:rPr>
              <a:t> valve</a:t>
            </a:r>
          </a:p>
        </p:txBody>
      </p:sp>
      <p:pic>
        <p:nvPicPr>
          <p:cNvPr id="409602" name="Picture 2" descr="U:\Produktmanagement\FGD-Präsentationsvorbereitung-2009-02\plant-PUENTE\sdv-bea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4214842" cy="3791497"/>
          </a:xfrm>
          <a:prstGeom prst="rect">
            <a:avLst/>
          </a:prstGeom>
          <a:noFill/>
        </p:spPr>
      </p:pic>
      <p:pic>
        <p:nvPicPr>
          <p:cNvPr id="8" name="Picture 3" descr="S:\BILDER KATALOG\ENEL-Puente-Nuevo\Baustelle\2008-KW37\100_4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142984"/>
            <a:ext cx="3000396" cy="5330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29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03688" y="1345156"/>
            <a:ext cx="25827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Density </a:t>
            </a:r>
            <a:r>
              <a:rPr lang="it-IT" b="1" dirty="0" err="1" smtClean="0">
                <a:latin typeface="Arial" charset="0"/>
              </a:rPr>
              <a:t>measurement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10626" name="Picture 2" descr="U:\Produktmanagement\FGD-Präsentationsvorbereitung-2009-02\plant-PUENTE\piping sdv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100" y="2857496"/>
            <a:ext cx="4922470" cy="3224169"/>
          </a:xfrm>
          <a:prstGeom prst="rect">
            <a:avLst/>
          </a:prstGeom>
          <a:noFill/>
        </p:spPr>
      </p:pic>
      <p:pic>
        <p:nvPicPr>
          <p:cNvPr id="410628" name="Picture 4" descr="S:\BILDER KATALOG\ENEL-Puente-Nuevo\Baustelle\2008-KW37\100_4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285860"/>
            <a:ext cx="2714644" cy="4822965"/>
          </a:xfrm>
          <a:prstGeom prst="rect">
            <a:avLst/>
          </a:prstGeom>
          <a:noFill/>
        </p:spPr>
      </p:pic>
      <p:pic>
        <p:nvPicPr>
          <p:cNvPr id="410629" name="Picture 5" descr="S:\BILDER KATALOG\ENEL-Puente-Nuevo\Baustelle\2008-KW37\100_4276.jpg"/>
          <p:cNvPicPr>
            <a:picLocks noChangeAspect="1" noChangeArrowheads="1"/>
          </p:cNvPicPr>
          <p:nvPr/>
        </p:nvPicPr>
        <p:blipFill>
          <a:blip r:embed="rId4" cstate="print"/>
          <a:srcRect l="34361" t="10901" r="27597" b="28052"/>
          <a:stretch>
            <a:fillRect/>
          </a:stretch>
        </p:blipFill>
        <p:spPr bwMode="auto">
          <a:xfrm>
            <a:off x="785786" y="1357298"/>
            <a:ext cx="2214578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604D0C-1529-452B-B7C9-0E88A5393644}" type="slidenum">
              <a:rPr lang="de-DE"/>
              <a:pPr/>
              <a:t>3</a:t>
            </a:fld>
            <a:endParaRPr lang="de-DE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3348038" y="2271713"/>
            <a:ext cx="5329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Arial" charset="0"/>
            </a:endParaRPr>
          </a:p>
        </p:txBody>
      </p:sp>
      <p:pic>
        <p:nvPicPr>
          <p:cNvPr id="74755" name="Picture 3" descr="schwefe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4611709"/>
            <a:ext cx="2736850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image12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5286388"/>
            <a:ext cx="2522538" cy="23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image12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5692793"/>
            <a:ext cx="33147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323850" y="1408113"/>
            <a:ext cx="86407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 dirty="0" smtClean="0">
                <a:latin typeface="Arial" charset="0"/>
              </a:rPr>
              <a:t>The FGD-limestone </a:t>
            </a:r>
            <a:r>
              <a:rPr lang="de-DE" sz="1600" dirty="0" err="1" smtClean="0">
                <a:latin typeface="Arial" charset="0"/>
              </a:rPr>
              <a:t>grinding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plants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are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installed</a:t>
            </a:r>
            <a:r>
              <a:rPr lang="de-DE" sz="1600" dirty="0" smtClean="0">
                <a:latin typeface="Arial" charset="0"/>
              </a:rPr>
              <a:t> in </a:t>
            </a:r>
            <a:r>
              <a:rPr lang="de-DE" sz="1600" dirty="0" err="1" smtClean="0">
                <a:latin typeface="Arial" charset="0"/>
              </a:rPr>
              <a:t>coal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fired</a:t>
            </a:r>
            <a:r>
              <a:rPr lang="de-DE" sz="1600" dirty="0" smtClean="0">
                <a:latin typeface="Arial" charset="0"/>
              </a:rPr>
              <a:t> power </a:t>
            </a:r>
            <a:r>
              <a:rPr lang="de-DE" sz="1600" dirty="0" err="1" smtClean="0">
                <a:latin typeface="Arial" charset="0"/>
              </a:rPr>
              <a:t>plants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to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prepare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the</a:t>
            </a:r>
            <a:r>
              <a:rPr lang="de-DE" sz="1600" dirty="0" smtClean="0">
                <a:latin typeface="Arial" charset="0"/>
              </a:rPr>
              <a:t> „</a:t>
            </a:r>
            <a:r>
              <a:rPr lang="de-DE" sz="1600" dirty="0" err="1" smtClean="0">
                <a:latin typeface="Arial" charset="0"/>
              </a:rPr>
              <a:t>ready-for</a:t>
            </a:r>
            <a:r>
              <a:rPr lang="de-DE" sz="1600" dirty="0" err="1">
                <a:latin typeface="Arial" charset="0"/>
              </a:rPr>
              <a:t>-</a:t>
            </a:r>
            <a:r>
              <a:rPr lang="de-DE" sz="1600" dirty="0" err="1" smtClean="0">
                <a:latin typeface="Arial" charset="0"/>
              </a:rPr>
              <a:t>use</a:t>
            </a:r>
            <a:r>
              <a:rPr lang="de-DE" sz="1600" dirty="0" smtClean="0">
                <a:latin typeface="Arial" charset="0"/>
              </a:rPr>
              <a:t>“ limestone-</a:t>
            </a:r>
            <a:r>
              <a:rPr lang="de-DE" sz="1600" dirty="0" err="1" smtClean="0">
                <a:latin typeface="Arial" charset="0"/>
              </a:rPr>
              <a:t>water</a:t>
            </a:r>
            <a:r>
              <a:rPr lang="de-DE" sz="1600" dirty="0" smtClean="0">
                <a:latin typeface="Arial" charset="0"/>
              </a:rPr>
              <a:t>-</a:t>
            </a:r>
            <a:r>
              <a:rPr lang="de-DE" sz="1600" dirty="0" err="1" smtClean="0">
                <a:latin typeface="Arial" charset="0"/>
              </a:rPr>
              <a:t>suspension</a:t>
            </a:r>
            <a:r>
              <a:rPr lang="de-DE" sz="1600" dirty="0" smtClean="0">
                <a:latin typeface="Arial" charset="0"/>
              </a:rPr>
              <a:t>.  </a:t>
            </a:r>
            <a:r>
              <a:rPr lang="de-DE" sz="1600" dirty="0" err="1" smtClean="0">
                <a:latin typeface="Arial" charset="0"/>
              </a:rPr>
              <a:t>Pre-crushed</a:t>
            </a:r>
            <a:r>
              <a:rPr lang="de-DE" sz="1600" dirty="0" smtClean="0">
                <a:latin typeface="Arial" charset="0"/>
              </a:rPr>
              <a:t> limestone </a:t>
            </a:r>
            <a:r>
              <a:rPr lang="de-DE" sz="1600" dirty="0" err="1" smtClean="0">
                <a:latin typeface="Arial" charset="0"/>
              </a:rPr>
              <a:t>is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milled</a:t>
            </a:r>
            <a:r>
              <a:rPr lang="de-DE" sz="1600" dirty="0" smtClean="0">
                <a:latin typeface="Arial" charset="0"/>
              </a:rPr>
              <a:t> in a </a:t>
            </a:r>
            <a:r>
              <a:rPr lang="de-DE" sz="1600" dirty="0" err="1" smtClean="0">
                <a:latin typeface="Arial" charset="0"/>
              </a:rPr>
              <a:t>closed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wet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grinding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circuit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and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afterwards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used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to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react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with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the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flue</a:t>
            </a:r>
            <a:r>
              <a:rPr lang="de-DE" sz="1600" dirty="0" smtClean="0">
                <a:latin typeface="Arial" charset="0"/>
              </a:rPr>
              <a:t> gas </a:t>
            </a:r>
            <a:r>
              <a:rPr lang="de-DE" sz="1600" dirty="0" err="1" smtClean="0">
                <a:latin typeface="Arial" charset="0"/>
              </a:rPr>
              <a:t>to</a:t>
            </a:r>
            <a:r>
              <a:rPr lang="de-DE" sz="1600" dirty="0" smtClean="0">
                <a:latin typeface="Arial" charset="0"/>
              </a:rPr>
              <a:t> </a:t>
            </a:r>
            <a:r>
              <a:rPr lang="de-DE" sz="1600" dirty="0" err="1" smtClean="0">
                <a:latin typeface="Arial" charset="0"/>
              </a:rPr>
              <a:t>gypsum</a:t>
            </a:r>
            <a:r>
              <a:rPr lang="de-DE" sz="1600" dirty="0" smtClean="0">
                <a:latin typeface="Arial" charset="0"/>
              </a:rPr>
              <a:t> in </a:t>
            </a:r>
            <a:r>
              <a:rPr lang="de-DE" sz="1600" dirty="0" err="1" smtClean="0">
                <a:latin typeface="Arial" charset="0"/>
              </a:rPr>
              <a:t>the</a:t>
            </a:r>
            <a:r>
              <a:rPr lang="de-DE" sz="1600" dirty="0" smtClean="0">
                <a:latin typeface="Arial" charset="0"/>
              </a:rPr>
              <a:t> FGD-</a:t>
            </a:r>
            <a:r>
              <a:rPr lang="de-DE" sz="1600" dirty="0" err="1" smtClean="0">
                <a:latin typeface="Arial" charset="0"/>
              </a:rPr>
              <a:t>towers</a:t>
            </a:r>
            <a:r>
              <a:rPr lang="de-DE" sz="1600" dirty="0" smtClean="0">
                <a:latin typeface="Arial" charset="0"/>
              </a:rPr>
              <a:t>.</a:t>
            </a:r>
            <a:endParaRPr lang="de-DE" sz="1600" dirty="0">
              <a:latin typeface="Arial" charset="0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2711081" y="990585"/>
            <a:ext cx="3557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F</a:t>
            </a:r>
            <a:r>
              <a:rPr lang="it-IT" dirty="0" err="1" smtClean="0">
                <a:latin typeface="Arial" charset="0"/>
              </a:rPr>
              <a:t>lue</a:t>
            </a:r>
            <a:r>
              <a:rPr lang="it-IT" b="1" dirty="0" err="1" smtClean="0">
                <a:latin typeface="Arial" charset="0"/>
              </a:rPr>
              <a:t>G</a:t>
            </a:r>
            <a:r>
              <a:rPr lang="it-IT" dirty="0" err="1" smtClean="0">
                <a:latin typeface="Arial" charset="0"/>
              </a:rPr>
              <a:t>as</a:t>
            </a:r>
            <a:r>
              <a:rPr lang="it-IT" b="1" dirty="0" err="1" smtClean="0">
                <a:latin typeface="Arial" charset="0"/>
              </a:rPr>
              <a:t>D</a:t>
            </a:r>
            <a:r>
              <a:rPr lang="it-IT" dirty="0" err="1" smtClean="0">
                <a:latin typeface="Arial" charset="0"/>
              </a:rPr>
              <a:t>esulfurization</a:t>
            </a:r>
            <a:r>
              <a:rPr lang="it-IT" b="1" dirty="0" err="1" smtClean="0">
                <a:latin typeface="Arial" charset="0"/>
              </a:rPr>
              <a:t>-Process</a:t>
            </a:r>
            <a:endParaRPr lang="de-DE" b="1" dirty="0">
              <a:latin typeface="Arial" charset="0"/>
            </a:endParaRPr>
          </a:p>
        </p:txBody>
      </p:sp>
      <p:pic>
        <p:nvPicPr>
          <p:cNvPr id="11" name="Grafik 10" descr="P12200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428868"/>
            <a:ext cx="2595549" cy="1946662"/>
          </a:xfrm>
          <a:prstGeom prst="rect">
            <a:avLst/>
          </a:prstGeom>
        </p:spPr>
      </p:pic>
      <p:pic>
        <p:nvPicPr>
          <p:cNvPr id="13" name="Grafik 12" descr="P1220028.JPG"/>
          <p:cNvPicPr>
            <a:picLocks noChangeAspect="1"/>
          </p:cNvPicPr>
          <p:nvPr/>
        </p:nvPicPr>
        <p:blipFill>
          <a:blip r:embed="rId6" cstate="print"/>
          <a:srcRect l="29114" t="35865" r="5063" b="16877"/>
          <a:stretch>
            <a:fillRect/>
          </a:stretch>
        </p:blipFill>
        <p:spPr>
          <a:xfrm>
            <a:off x="5143504" y="2428868"/>
            <a:ext cx="3357586" cy="1807931"/>
          </a:xfrm>
          <a:prstGeom prst="rect">
            <a:avLst/>
          </a:prstGeom>
        </p:spPr>
      </p:pic>
      <p:pic>
        <p:nvPicPr>
          <p:cNvPr id="15" name="Grafik 14" descr="P1220030.JPG"/>
          <p:cNvPicPr>
            <a:picLocks noChangeAspect="1"/>
          </p:cNvPicPr>
          <p:nvPr/>
        </p:nvPicPr>
        <p:blipFill>
          <a:blip r:embed="rId7" cstate="print"/>
          <a:srcRect t="28125" r="21094"/>
          <a:stretch>
            <a:fillRect/>
          </a:stretch>
        </p:blipFill>
        <p:spPr>
          <a:xfrm>
            <a:off x="357158" y="4672447"/>
            <a:ext cx="2571768" cy="1756949"/>
          </a:xfrm>
          <a:prstGeom prst="rect">
            <a:avLst/>
          </a:prstGeom>
        </p:spPr>
      </p:pic>
      <p:sp>
        <p:nvSpPr>
          <p:cNvPr id="16" name="Pfeil nach unten 15"/>
          <p:cNvSpPr/>
          <p:nvPr/>
        </p:nvSpPr>
        <p:spPr>
          <a:xfrm flipH="1">
            <a:off x="2045951" y="4214818"/>
            <a:ext cx="240033" cy="71438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Pfeil nach unten 16"/>
          <p:cNvSpPr/>
          <p:nvPr/>
        </p:nvSpPr>
        <p:spPr>
          <a:xfrm rot="16200000" flipH="1">
            <a:off x="1987372" y="4702024"/>
            <a:ext cx="168596" cy="2714644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/>
          <p:cNvSpPr/>
          <p:nvPr/>
        </p:nvSpPr>
        <p:spPr>
          <a:xfrm rot="10800000" flipH="1">
            <a:off x="6143637" y="3714752"/>
            <a:ext cx="142876" cy="142876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/>
          <p:cNvSpPr/>
          <p:nvPr/>
        </p:nvSpPr>
        <p:spPr>
          <a:xfrm rot="16200000" flipH="1">
            <a:off x="7380957" y="2548870"/>
            <a:ext cx="168596" cy="1785982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28596" y="4071942"/>
            <a:ext cx="1688283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100" b="1" dirty="0" err="1">
                <a:solidFill>
                  <a:schemeClr val="bg2"/>
                </a:solidFill>
                <a:latin typeface="Arial" charset="0"/>
              </a:rPr>
              <a:t>p</a:t>
            </a:r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re</a:t>
            </a:r>
            <a:r>
              <a:rPr lang="it-IT" sz="1100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crushed</a:t>
            </a:r>
            <a:r>
              <a:rPr lang="it-IT" sz="1100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limestone</a:t>
            </a:r>
            <a:endParaRPr lang="de-DE" sz="11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1928794" y="4929198"/>
            <a:ext cx="8418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limestone</a:t>
            </a:r>
            <a:endParaRPr lang="it-IT" sz="1100" b="1" dirty="0" smtClean="0">
              <a:solidFill>
                <a:schemeClr val="bg2"/>
              </a:solidFill>
              <a:latin typeface="Arial" charset="0"/>
            </a:endParaRPr>
          </a:p>
          <a:p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grinding</a:t>
            </a:r>
            <a:endParaRPr lang="de-DE" sz="11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3500430" y="5929330"/>
            <a:ext cx="10711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FGD-process</a:t>
            </a:r>
            <a:endParaRPr lang="de-DE" sz="11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3" name="Rectangle 9"/>
          <p:cNvSpPr>
            <a:spLocks noChangeArrowheads="1"/>
          </p:cNvSpPr>
          <p:nvPr/>
        </p:nvSpPr>
        <p:spPr bwMode="auto">
          <a:xfrm>
            <a:off x="6572264" y="2428868"/>
            <a:ext cx="92845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gypsum</a:t>
            </a:r>
            <a:endParaRPr lang="it-IT" sz="1100" b="1" dirty="0" smtClean="0">
              <a:solidFill>
                <a:schemeClr val="bg2"/>
              </a:solidFill>
              <a:latin typeface="Arial" charset="0"/>
            </a:endParaRPr>
          </a:p>
          <a:p>
            <a:r>
              <a:rPr lang="it-IT" sz="1100" b="1" dirty="0" err="1" smtClean="0">
                <a:solidFill>
                  <a:schemeClr val="bg2"/>
                </a:solidFill>
                <a:latin typeface="Arial" charset="0"/>
              </a:rPr>
              <a:t>dewatering</a:t>
            </a:r>
            <a:endParaRPr lang="de-DE" sz="1100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30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126602" y="1130842"/>
            <a:ext cx="36599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Limestone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slurry</a:t>
            </a:r>
            <a:r>
              <a:rPr lang="it-IT" b="1" dirty="0" smtClean="0">
                <a:latin typeface="Arial" charset="0"/>
              </a:rPr>
              <a:t> (</a:t>
            </a:r>
            <a:r>
              <a:rPr lang="it-IT" b="1" dirty="0" err="1" smtClean="0">
                <a:latin typeface="Arial" charset="0"/>
              </a:rPr>
              <a:t>product</a:t>
            </a:r>
            <a:r>
              <a:rPr lang="it-IT" b="1" dirty="0" smtClean="0">
                <a:latin typeface="Arial" charset="0"/>
              </a:rPr>
              <a:t>) tank</a:t>
            </a:r>
          </a:p>
        </p:txBody>
      </p:sp>
      <p:pic>
        <p:nvPicPr>
          <p:cNvPr id="411651" name="Picture 3" descr="S:\BILDER KATALOG\ENEL-TOVANO\BAUSTELLE\2008-KW51\PC16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4286280" cy="3214710"/>
          </a:xfrm>
          <a:prstGeom prst="rect">
            <a:avLst/>
          </a:prstGeom>
          <a:noFill/>
        </p:spPr>
      </p:pic>
      <p:pic>
        <p:nvPicPr>
          <p:cNvPr id="411650" name="Picture 2" descr="S:\BILDER KATALOG\ENEL-Puente-Nuevo\Baustelle\2008-KW41\101_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571744"/>
            <a:ext cx="4860915" cy="3645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2" descr="S:\BILDER KATALOG\ENEL-TOVANO\BAUSTELLE\2009-KW04-MJ\P122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7643866" cy="5732899"/>
          </a:xfrm>
          <a:prstGeom prst="rect">
            <a:avLst/>
          </a:prstGeom>
          <a:noFill/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31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438150" y="1059404"/>
            <a:ext cx="21339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Valves</a:t>
            </a:r>
            <a:r>
              <a:rPr lang="it-IT" b="1" dirty="0" smtClean="0">
                <a:latin typeface="Arial" charset="0"/>
              </a:rPr>
              <a:t> and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32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14678" y="1059404"/>
            <a:ext cx="28007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limestone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slurry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41348" name="Picture 4" descr="U:\Produktmanagement\FGD-Präsentationsvorbereitung-2009-02\Piping\SL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8072462" cy="4545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33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14678" y="1059404"/>
            <a:ext cx="25058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process</a:t>
            </a:r>
            <a:r>
              <a:rPr lang="it-IT" b="1" dirty="0" smtClean="0">
                <a:latin typeface="Arial" charset="0"/>
              </a:rPr>
              <a:t> water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42370" name="Picture 2" descr="U:\Produktmanagement\FGD-Präsentationsvorbereitung-2009-02\Piping\PW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287" y="1500174"/>
            <a:ext cx="8500431" cy="4786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34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438150" y="1059404"/>
            <a:ext cx="2467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purging</a:t>
            </a:r>
            <a:r>
              <a:rPr lang="it-IT" b="1" dirty="0" smtClean="0">
                <a:latin typeface="Arial" charset="0"/>
              </a:rPr>
              <a:t> water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41346" name="Picture 2" descr="U:\Produktmanagement\FGD-Präsentationsvorbereitung-2009-02\Piping\IW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43050"/>
            <a:ext cx="8119855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35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300571" y="1142984"/>
            <a:ext cx="3057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Starting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with</a:t>
            </a:r>
            <a:r>
              <a:rPr lang="it-IT" b="1" dirty="0" smtClean="0">
                <a:latin typeface="Arial" charset="0"/>
              </a:rPr>
              <a:t> cut </a:t>
            </a:r>
            <a:r>
              <a:rPr lang="it-IT" b="1" dirty="0" err="1" smtClean="0">
                <a:latin typeface="Arial" charset="0"/>
              </a:rPr>
              <a:t>of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valves</a:t>
            </a:r>
            <a:endParaRPr lang="it-IT" b="1" dirty="0" smtClean="0">
              <a:latin typeface="Arial" charset="0"/>
            </a:endParaRPr>
          </a:p>
          <a:p>
            <a:r>
              <a:rPr lang="it-IT" b="1" dirty="0" smtClean="0">
                <a:latin typeface="Arial" charset="0"/>
              </a:rPr>
              <a:t>at take </a:t>
            </a:r>
            <a:r>
              <a:rPr lang="it-IT" b="1" dirty="0" err="1" smtClean="0">
                <a:latin typeface="Arial" charset="0"/>
              </a:rPr>
              <a:t>over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point</a:t>
            </a:r>
            <a:r>
              <a:rPr lang="it-IT" b="1" dirty="0" smtClean="0">
                <a:latin typeface="Arial" charset="0"/>
              </a:rPr>
              <a:t>(s)</a:t>
            </a:r>
          </a:p>
        </p:txBody>
      </p:sp>
      <p:pic>
        <p:nvPicPr>
          <p:cNvPr id="412675" name="Picture 3" descr="S:\BILDER KATALOG\ENEL-TOVANO\BAUSTELLE\2009-KW04-MJ\P1220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31" y="1928802"/>
            <a:ext cx="5143536" cy="3857652"/>
          </a:xfrm>
          <a:prstGeom prst="rect">
            <a:avLst/>
          </a:prstGeom>
          <a:noFill/>
        </p:spPr>
      </p:pic>
      <p:pic>
        <p:nvPicPr>
          <p:cNvPr id="8" name="Picture 2" descr="S:\BILDER KATALOG\ENEL-Puente-Nuevo\Baustelle\2008-KW37\100_4338.jpg"/>
          <p:cNvPicPr>
            <a:picLocks noChangeAspect="1" noChangeArrowheads="1"/>
          </p:cNvPicPr>
          <p:nvPr/>
        </p:nvPicPr>
        <p:blipFill>
          <a:blip r:embed="rId3" cstate="print"/>
          <a:srcRect b="23915"/>
          <a:stretch>
            <a:fillRect/>
          </a:stretch>
        </p:blipFill>
        <p:spPr bwMode="auto">
          <a:xfrm>
            <a:off x="5510242" y="1643050"/>
            <a:ext cx="3276600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36</a:t>
            </a:fld>
            <a:endParaRPr lang="de-DE"/>
          </a:p>
        </p:txBody>
      </p:sp>
      <p:pic>
        <p:nvPicPr>
          <p:cNvPr id="8" name="Picture 2" descr="S:\BILDER KATALOG\ENEL-TOVANO\BAUSTELLE\2009-KW04-MJ\P1220070.jpg"/>
          <p:cNvPicPr>
            <a:picLocks noChangeAspect="1" noChangeArrowheads="1"/>
          </p:cNvPicPr>
          <p:nvPr/>
        </p:nvPicPr>
        <p:blipFill>
          <a:blip r:embed="rId2" cstate="print"/>
          <a:srcRect t="5455"/>
          <a:stretch>
            <a:fillRect/>
          </a:stretch>
        </p:blipFill>
        <p:spPr bwMode="auto">
          <a:xfrm>
            <a:off x="285720" y="1575001"/>
            <a:ext cx="3929090" cy="4953034"/>
          </a:xfrm>
          <a:prstGeom prst="rect">
            <a:avLst/>
          </a:prstGeom>
          <a:noFill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85720" y="1071546"/>
            <a:ext cx="41985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flow </a:t>
            </a:r>
            <a:r>
              <a:rPr lang="it-IT" b="1" dirty="0" err="1" smtClean="0">
                <a:latin typeface="Arial" charset="0"/>
              </a:rPr>
              <a:t>control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valves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for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dilution</a:t>
            </a:r>
            <a:r>
              <a:rPr lang="it-IT" b="1" dirty="0" smtClean="0">
                <a:latin typeface="Arial" charset="0"/>
              </a:rPr>
              <a:t> water</a:t>
            </a:r>
          </a:p>
        </p:txBody>
      </p:sp>
      <p:pic>
        <p:nvPicPr>
          <p:cNvPr id="415749" name="Picture 5" descr="S:\BILDER KATALOG\ENEL-TOVANO\BAUSTELLE\2009-KW04-MJ\P1220021.JPG"/>
          <p:cNvPicPr>
            <a:picLocks noChangeAspect="1" noChangeArrowheads="1"/>
          </p:cNvPicPr>
          <p:nvPr/>
        </p:nvPicPr>
        <p:blipFill>
          <a:blip r:embed="rId3" cstate="print"/>
          <a:srcRect l="19172" t="48874" r="35636"/>
          <a:stretch>
            <a:fillRect/>
          </a:stretch>
        </p:blipFill>
        <p:spPr bwMode="auto">
          <a:xfrm>
            <a:off x="4286248" y="2071678"/>
            <a:ext cx="4546517" cy="3857628"/>
          </a:xfrm>
          <a:prstGeom prst="rect">
            <a:avLst/>
          </a:prstGeom>
          <a:noFill/>
        </p:spPr>
      </p:pic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586445" y="1702346"/>
            <a:ext cx="4057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process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piping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for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limestone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slurry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37</a:t>
            </a:fld>
            <a:endParaRPr lang="de-D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286248" y="1571612"/>
            <a:ext cx="4786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including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limit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switches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for</a:t>
            </a:r>
            <a:r>
              <a:rPr lang="it-IT" b="1" dirty="0" smtClean="0">
                <a:latin typeface="Arial" charset="0"/>
              </a:rPr>
              <a:t> end </a:t>
            </a:r>
            <a:r>
              <a:rPr lang="it-IT" b="1" dirty="0" err="1" smtClean="0">
                <a:latin typeface="Arial" charset="0"/>
              </a:rPr>
              <a:t>positions</a:t>
            </a:r>
            <a:endParaRPr lang="it-IT" b="1" dirty="0" smtClean="0"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7158" y="1571612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smtClean="0">
                <a:latin typeface="Arial" charset="0"/>
              </a:rPr>
              <a:t>e.g. </a:t>
            </a:r>
            <a:r>
              <a:rPr lang="it-IT" b="1" dirty="0" err="1" smtClean="0">
                <a:latin typeface="Arial" charset="0"/>
              </a:rPr>
              <a:t>pneumatic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actuated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valves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01410" name="Picture 2" descr="S:\BILDER KATALOG\ENEL-TOVANO\BAUSTELLE\2009-KW04-MJ\P1220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19" y="2096775"/>
            <a:ext cx="5014823" cy="3761117"/>
          </a:xfrm>
          <a:prstGeom prst="rect">
            <a:avLst/>
          </a:prstGeom>
          <a:noFill/>
        </p:spPr>
      </p:pic>
      <p:pic>
        <p:nvPicPr>
          <p:cNvPr id="401411" name="Picture 3" descr="S:\BILDER KATALOG\ENEL-TOVANO\BAUSTELLE\2009-KW04-MJ\P1220080.JPG"/>
          <p:cNvPicPr>
            <a:picLocks noChangeAspect="1" noChangeArrowheads="1"/>
          </p:cNvPicPr>
          <p:nvPr/>
        </p:nvPicPr>
        <p:blipFill>
          <a:blip r:embed="rId3" cstate="print"/>
          <a:srcRect l="17377" r="11396"/>
          <a:stretch>
            <a:fillRect/>
          </a:stretch>
        </p:blipFill>
        <p:spPr bwMode="auto">
          <a:xfrm>
            <a:off x="5429256" y="2096775"/>
            <a:ext cx="3571900" cy="37611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38</a:t>
            </a:fld>
            <a:endParaRPr lang="de-DE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642910" y="1714488"/>
            <a:ext cx="20001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instrumentation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10" name="Picture 3" descr="S:\BILDER KATALOG\ENEL-Puente-Nuevo\Baustelle\2008-KW37\100_4366.jpg"/>
          <p:cNvPicPr>
            <a:picLocks noChangeAspect="1" noChangeArrowheads="1"/>
          </p:cNvPicPr>
          <p:nvPr/>
        </p:nvPicPr>
        <p:blipFill>
          <a:blip r:embed="rId2" cstate="print"/>
          <a:srcRect b="34593"/>
          <a:stretch>
            <a:fillRect/>
          </a:stretch>
        </p:blipFill>
        <p:spPr bwMode="auto">
          <a:xfrm>
            <a:off x="3071802" y="2857496"/>
            <a:ext cx="5821363" cy="2143140"/>
          </a:xfrm>
          <a:prstGeom prst="rect">
            <a:avLst/>
          </a:prstGeom>
          <a:noFill/>
        </p:spPr>
      </p:pic>
      <p:pic>
        <p:nvPicPr>
          <p:cNvPr id="11" name="Picture 2" descr="S:\BILDER KATALOG\ENEL-Puente-Nuevo\Baustelle\2008-KW37\100_4367.jpg"/>
          <p:cNvPicPr>
            <a:picLocks noChangeAspect="1" noChangeArrowheads="1"/>
          </p:cNvPicPr>
          <p:nvPr/>
        </p:nvPicPr>
        <p:blipFill>
          <a:blip r:embed="rId3" cstate="print"/>
          <a:srcRect l="40497" r="14098"/>
          <a:stretch>
            <a:fillRect/>
          </a:stretch>
        </p:blipFill>
        <p:spPr bwMode="auto">
          <a:xfrm>
            <a:off x="357158" y="2152664"/>
            <a:ext cx="2643206" cy="32766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71802" y="2357430"/>
            <a:ext cx="58579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local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control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boxes</a:t>
            </a:r>
            <a:r>
              <a:rPr lang="it-IT" b="1" dirty="0" smtClean="0">
                <a:latin typeface="Arial" charset="0"/>
              </a:rPr>
              <a:t> and </a:t>
            </a:r>
            <a:r>
              <a:rPr lang="it-IT" b="1" dirty="0" err="1" smtClean="0">
                <a:latin typeface="Arial" charset="0"/>
              </a:rPr>
              <a:t>local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indication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39</a:t>
            </a:fld>
            <a:endParaRPr lang="de-DE"/>
          </a:p>
        </p:txBody>
      </p:sp>
      <p:pic>
        <p:nvPicPr>
          <p:cNvPr id="415748" name="Picture 4" descr="S:\BILDER KATALOG\ENEL-TOVANO\BAUSTELLE\2009-KW04-MJ\P12200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2428868"/>
            <a:ext cx="4286279" cy="3214710"/>
          </a:xfrm>
          <a:prstGeom prst="rect">
            <a:avLst/>
          </a:prstGeom>
          <a:noFill/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86050" y="1071546"/>
            <a:ext cx="3071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Auxiliary</a:t>
            </a:r>
            <a:r>
              <a:rPr lang="it-IT" b="1" dirty="0" smtClean="0">
                <a:latin typeface="Arial" charset="0"/>
              </a:rPr>
              <a:t> media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786314" y="2071678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instrument</a:t>
            </a:r>
            <a:r>
              <a:rPr lang="it-IT" b="1" dirty="0" smtClean="0">
                <a:latin typeface="Arial" charset="0"/>
              </a:rPr>
              <a:t> air </a:t>
            </a:r>
            <a:r>
              <a:rPr lang="it-IT" b="1" dirty="0" err="1" smtClean="0">
                <a:latin typeface="Arial" charset="0"/>
              </a:rPr>
              <a:t>for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pneumatic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actuators</a:t>
            </a:r>
            <a:endParaRPr lang="it-IT" b="1" dirty="0" smtClean="0">
              <a:latin typeface="Arial" charset="0"/>
            </a:endParaRPr>
          </a:p>
        </p:txBody>
      </p:sp>
      <p:pic>
        <p:nvPicPr>
          <p:cNvPr id="400386" name="Picture 2" descr="S:\BILDER KATALOG\ENEL-TOVANO\BAUSTELLE\2009-KW04-MJ\P1220075.jpg"/>
          <p:cNvPicPr>
            <a:picLocks noChangeAspect="1" noChangeArrowheads="1"/>
          </p:cNvPicPr>
          <p:nvPr/>
        </p:nvPicPr>
        <p:blipFill>
          <a:blip r:embed="rId3" cstate="print"/>
          <a:srcRect t="8607" b="16393"/>
          <a:stretch>
            <a:fillRect/>
          </a:stretch>
        </p:blipFill>
        <p:spPr bwMode="auto">
          <a:xfrm>
            <a:off x="428596" y="2000240"/>
            <a:ext cx="4000528" cy="4000528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7158" y="1571612"/>
            <a:ext cx="4429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purging</a:t>
            </a:r>
            <a:r>
              <a:rPr lang="it-IT" b="1" dirty="0" smtClean="0">
                <a:latin typeface="Arial" charset="0"/>
              </a:rPr>
              <a:t> water </a:t>
            </a:r>
            <a:r>
              <a:rPr lang="it-IT" b="1" dirty="0" err="1" smtClean="0">
                <a:latin typeface="Arial" charset="0"/>
              </a:rPr>
              <a:t>piping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A86E7-8CAF-490E-9367-6377538966A4}" type="slidenum">
              <a:rPr lang="de-DE"/>
              <a:pPr/>
              <a:t>4</a:t>
            </a:fld>
            <a:endParaRPr lang="de-DE"/>
          </a:p>
        </p:txBody>
      </p:sp>
      <p:graphicFrame>
        <p:nvGraphicFramePr>
          <p:cNvPr id="380930" name="Object 2"/>
          <p:cNvGraphicFramePr>
            <a:graphicFrameLocks noChangeAspect="1"/>
          </p:cNvGraphicFramePr>
          <p:nvPr/>
        </p:nvGraphicFramePr>
        <p:xfrm>
          <a:off x="795338" y="1000108"/>
          <a:ext cx="7467680" cy="5600113"/>
        </p:xfrm>
        <a:graphic>
          <a:graphicData uri="http://schemas.openxmlformats.org/presentationml/2006/ole">
            <p:oleObj spid="_x0000_s380930" name="Presentation" r:id="rId3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40</a:t>
            </a:fld>
            <a:endParaRPr lang="de-DE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126602" y="1130842"/>
            <a:ext cx="18646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latin typeface="Arial" charset="0"/>
              </a:rPr>
              <a:t>Control</a:t>
            </a:r>
            <a:r>
              <a:rPr lang="it-IT" b="1" dirty="0" smtClean="0">
                <a:latin typeface="Arial" charset="0"/>
              </a:rPr>
              <a:t> system</a:t>
            </a:r>
          </a:p>
        </p:txBody>
      </p:sp>
      <p:pic>
        <p:nvPicPr>
          <p:cNvPr id="402435" name="Picture 3" descr="U:\Produktmanagement\FGD-Präsentationsvorbereitung-2009-02\Kopie-PBPNU57634-02 _Operator Interf. Specs_.jpg"/>
          <p:cNvPicPr>
            <a:picLocks noChangeAspect="1" noChangeArrowheads="1"/>
          </p:cNvPicPr>
          <p:nvPr/>
        </p:nvPicPr>
        <p:blipFill>
          <a:blip r:embed="rId2" cstate="print"/>
          <a:srcRect l="2892" t="8606" b="2338"/>
          <a:stretch>
            <a:fillRect/>
          </a:stretch>
        </p:blipFill>
        <p:spPr bwMode="auto">
          <a:xfrm>
            <a:off x="214282" y="1571612"/>
            <a:ext cx="4370413" cy="4714908"/>
          </a:xfrm>
          <a:prstGeom prst="rect">
            <a:avLst/>
          </a:prstGeom>
          <a:noFill/>
        </p:spPr>
      </p:pic>
      <p:pic>
        <p:nvPicPr>
          <p:cNvPr id="402436" name="Picture 4" descr="U:\Produktmanagement\FGD-Präsentationsvorbereitung-2009-02\Kopie-PBPNU57634-02 _Operator Interf. Specs_2.jpg"/>
          <p:cNvPicPr>
            <a:picLocks noChangeAspect="1" noChangeArrowheads="1"/>
          </p:cNvPicPr>
          <p:nvPr/>
        </p:nvPicPr>
        <p:blipFill>
          <a:blip r:embed="rId3" cstate="print"/>
          <a:srcRect l="2854" t="3372" r="3404"/>
          <a:stretch>
            <a:fillRect/>
          </a:stretch>
        </p:blipFill>
        <p:spPr bwMode="auto">
          <a:xfrm>
            <a:off x="4643438" y="2214554"/>
            <a:ext cx="4305029" cy="3379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08E4E-341E-4039-ACA7-AE2887E4A161}" type="slidenum">
              <a:rPr lang="de-DE"/>
              <a:pPr/>
              <a:t>41</a:t>
            </a:fld>
            <a:endParaRPr lang="de-DE"/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357290" y="2500306"/>
            <a:ext cx="7058025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 b="1" dirty="0" smtClean="0">
                <a:latin typeface="+mn-lt"/>
              </a:rPr>
              <a:t>No	Automatic Sequences including Subsequences</a:t>
            </a:r>
            <a:endParaRPr lang="de-DE" sz="16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01	Grinding circuit production sequence</a:t>
            </a:r>
            <a:endParaRPr lang="de-DE" sz="2000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02	Grinding circuit standby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03	Central lubrication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04	Gear rim lubrication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05	Main/standby pump changeover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06	Mill </a:t>
            </a:r>
            <a:r>
              <a:rPr lang="en-US" sz="1600" i="1" dirty="0" err="1" smtClean="0">
                <a:latin typeface="+mn-lt"/>
              </a:rPr>
              <a:t>antisedimentation</a:t>
            </a:r>
            <a:r>
              <a:rPr lang="en-US" sz="1600" i="1" dirty="0" smtClean="0">
                <a:latin typeface="+mn-lt"/>
              </a:rPr>
              <a:t>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07	Mill main drive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08	Slurry pump circuit purging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09	Mill purging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10	</a:t>
            </a:r>
            <a:r>
              <a:rPr lang="en-US" sz="1600" i="1" dirty="0" err="1" smtClean="0">
                <a:latin typeface="+mn-lt"/>
              </a:rPr>
              <a:t>Hydrocyclones</a:t>
            </a:r>
            <a:r>
              <a:rPr lang="en-US" sz="1600" i="1" dirty="0" smtClean="0">
                <a:latin typeface="+mn-lt"/>
              </a:rPr>
              <a:t> and mill purging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11	</a:t>
            </a:r>
            <a:r>
              <a:rPr lang="en-US" sz="1600" i="1" dirty="0" err="1" smtClean="0">
                <a:latin typeface="+mn-lt"/>
              </a:rPr>
              <a:t>Hydrocyclones</a:t>
            </a:r>
            <a:r>
              <a:rPr lang="en-US" sz="1600" i="1" dirty="0" smtClean="0">
                <a:latin typeface="+mn-lt"/>
              </a:rPr>
              <a:t> purging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12	Tank emptying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13	Knife gates purging sequence 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14	Mill inlet purging sequence</a:t>
            </a:r>
            <a:endParaRPr lang="de-DE" sz="1600" i="1" dirty="0" smtClean="0">
              <a:latin typeface="+mn-lt"/>
            </a:endParaRPr>
          </a:p>
          <a:p>
            <a:r>
              <a:rPr lang="en-US" sz="1600" i="1" dirty="0" smtClean="0">
                <a:latin typeface="+mn-lt"/>
              </a:rPr>
              <a:t>15	Mill discharge coarse overflow purging sequence</a:t>
            </a:r>
            <a:endParaRPr lang="de-DE" sz="1600" i="1" dirty="0">
              <a:latin typeface="+mn-lt"/>
            </a:endParaRPr>
          </a:p>
        </p:txBody>
      </p:sp>
      <p:sp>
        <p:nvSpPr>
          <p:cNvPr id="404481" name="Rectangle 1"/>
          <p:cNvSpPr>
            <a:spLocks noChangeArrowheads="1"/>
          </p:cNvSpPr>
          <p:nvPr/>
        </p:nvSpPr>
        <p:spPr bwMode="auto">
          <a:xfrm>
            <a:off x="1428728" y="1071546"/>
            <a:ext cx="5500726" cy="133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49121" tIns="152352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O</a:t>
            </a:r>
            <a:r>
              <a:rPr kumimoji="0" lang="en-US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perating modes</a:t>
            </a:r>
            <a:endParaRPr kumimoji="0" lang="de-D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operating modes managed by the PLC are the following :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Maintenance (with local selector on “LOCAL”);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manual (with local selectors on “REMOTE”);</a:t>
            </a:r>
            <a:endParaRPr kumimoji="0" 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Automatic (with local selectors on “REMOTE”);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42</a:t>
            </a:fld>
            <a:endParaRPr lang="de-DE"/>
          </a:p>
        </p:txBody>
      </p:sp>
      <p:pic>
        <p:nvPicPr>
          <p:cNvPr id="8" name="Grafik 7" descr="HMI-Display-overvi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5643602" cy="4270607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126602" y="1130842"/>
            <a:ext cx="24288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HMI - </a:t>
            </a:r>
            <a:r>
              <a:rPr lang="it-IT" b="1" dirty="0" err="1" smtClean="0">
                <a:latin typeface="Arial" charset="0"/>
              </a:rPr>
              <a:t>Plant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overview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43</a:t>
            </a:fld>
            <a:endParaRPr lang="de-DE"/>
          </a:p>
        </p:txBody>
      </p:sp>
      <p:pic>
        <p:nvPicPr>
          <p:cNvPr id="4" name="Grafik 3" descr="HMI-display-Overvie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457312"/>
            <a:ext cx="6572296" cy="5257836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14612" y="1059404"/>
            <a:ext cx="37112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HMI – </a:t>
            </a:r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circuit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overview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797DB-E019-46BC-A2B4-7E5CA96619D4}" type="slidenum">
              <a:rPr lang="de-DE" smtClean="0"/>
              <a:pPr/>
              <a:t>‹N›</a:t>
            </a:fld>
            <a:endParaRPr lang="de-DE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HMI-display-BallM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428736"/>
            <a:ext cx="6715172" cy="5372138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45</a:t>
            </a:fld>
            <a:endParaRPr lang="de-DE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714612" y="1059404"/>
            <a:ext cx="3467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HMI – </a:t>
            </a:r>
            <a:r>
              <a:rPr lang="it-IT" b="1" dirty="0" err="1" smtClean="0">
                <a:latin typeface="Arial" charset="0"/>
              </a:rPr>
              <a:t>Grinding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mill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overview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46</a:t>
            </a:fld>
            <a:endParaRPr lang="de-DE"/>
          </a:p>
        </p:txBody>
      </p:sp>
      <p:pic>
        <p:nvPicPr>
          <p:cNvPr id="6" name="Grafik 5" descr="HMI-display-SlurryPu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242" y="1285861"/>
            <a:ext cx="6875906" cy="5500725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14612" y="928670"/>
            <a:ext cx="46730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HMI – </a:t>
            </a:r>
            <a:r>
              <a:rPr lang="it-IT" b="1" dirty="0" err="1" smtClean="0">
                <a:latin typeface="Arial" charset="0"/>
              </a:rPr>
              <a:t>Pump</a:t>
            </a:r>
            <a:r>
              <a:rPr lang="it-IT" b="1" dirty="0" smtClean="0">
                <a:latin typeface="Arial" charset="0"/>
              </a:rPr>
              <a:t> and </a:t>
            </a:r>
            <a:r>
              <a:rPr lang="it-IT" b="1" dirty="0" err="1" smtClean="0">
                <a:latin typeface="Arial" charset="0"/>
              </a:rPr>
              <a:t>hydrocyclone</a:t>
            </a:r>
            <a:r>
              <a:rPr lang="it-IT" b="1" dirty="0" smtClean="0">
                <a:latin typeface="Arial" charset="0"/>
              </a:rPr>
              <a:t> </a:t>
            </a:r>
            <a:r>
              <a:rPr lang="it-IT" b="1" dirty="0" err="1" smtClean="0">
                <a:latin typeface="Arial" charset="0"/>
              </a:rPr>
              <a:t>overview</a:t>
            </a:r>
            <a:endParaRPr lang="it-IT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47</a:t>
            </a:fld>
            <a:endParaRPr lang="de-DE"/>
          </a:p>
        </p:txBody>
      </p:sp>
      <p:pic>
        <p:nvPicPr>
          <p:cNvPr id="4" name="Grafik 3" descr="HMI-display-Settin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82" y="1571612"/>
            <a:ext cx="6500828" cy="5200662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714612" y="1059404"/>
            <a:ext cx="4185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latin typeface="Arial" charset="0"/>
              </a:rPr>
              <a:t>HMI – </a:t>
            </a:r>
            <a:r>
              <a:rPr lang="it-IT" b="1" dirty="0" err="1" smtClean="0">
                <a:latin typeface="Arial" charset="0"/>
              </a:rPr>
              <a:t>Settings</a:t>
            </a:r>
            <a:r>
              <a:rPr lang="it-IT" b="1" dirty="0" smtClean="0">
                <a:latin typeface="Arial" charset="0"/>
              </a:rPr>
              <a:t> (password </a:t>
            </a:r>
            <a:r>
              <a:rPr lang="it-IT" b="1" dirty="0" err="1" smtClean="0">
                <a:latin typeface="Arial" charset="0"/>
              </a:rPr>
              <a:t>protected</a:t>
            </a:r>
            <a:r>
              <a:rPr lang="it-IT" b="1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6786578" y="6381750"/>
            <a:ext cx="2133600" cy="476250"/>
          </a:xfrm>
        </p:spPr>
        <p:txBody>
          <a:bodyPr/>
          <a:lstStyle/>
          <a:p>
            <a:fld id="{29A27812-7B5C-450E-B4A3-B57791F58C27}" type="slidenum">
              <a:rPr lang="de-DE"/>
              <a:pPr/>
              <a:t>48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43174" y="1000108"/>
            <a:ext cx="25442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Auxiliary</a:t>
            </a:r>
            <a:r>
              <a:rPr lang="it-IT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Equipments</a:t>
            </a:r>
            <a:endParaRPr lang="it-IT" dirty="0" smtClean="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857356" y="1428736"/>
            <a:ext cx="40959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dirty="0" err="1" smtClean="0">
                <a:latin typeface="Arial" charset="0"/>
              </a:rPr>
              <a:t>maintenance</a:t>
            </a:r>
            <a:r>
              <a:rPr lang="it-IT" dirty="0" smtClean="0">
                <a:latin typeface="Arial" charset="0"/>
              </a:rPr>
              <a:t> </a:t>
            </a:r>
            <a:r>
              <a:rPr lang="it-IT" dirty="0" err="1" smtClean="0">
                <a:latin typeface="Arial" charset="0"/>
              </a:rPr>
              <a:t>platforms</a:t>
            </a:r>
            <a:r>
              <a:rPr lang="it-IT" dirty="0" smtClean="0">
                <a:latin typeface="Arial" charset="0"/>
              </a:rPr>
              <a:t> and </a:t>
            </a:r>
            <a:r>
              <a:rPr lang="it-IT" dirty="0" err="1" smtClean="0">
                <a:latin typeface="Arial" charset="0"/>
              </a:rPr>
              <a:t>walkways</a:t>
            </a:r>
            <a:endParaRPr lang="it-IT" dirty="0" smtClean="0">
              <a:latin typeface="Arial" charset="0"/>
            </a:endParaRPr>
          </a:p>
        </p:txBody>
      </p:sp>
      <p:pic>
        <p:nvPicPr>
          <p:cNvPr id="438275" name="Picture 3" descr="U:\Produktmanagement\FGD-Präsentationsvorbereitung-2009-02\plant-PUENTE\Leitun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890883" cy="3358767"/>
          </a:xfrm>
          <a:prstGeom prst="rect">
            <a:avLst/>
          </a:prstGeom>
          <a:noFill/>
        </p:spPr>
      </p:pic>
      <p:pic>
        <p:nvPicPr>
          <p:cNvPr id="8" name="Grafik 7" descr="A100436-PLA-0400-00_Analogie-Wartungsbühn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857364"/>
            <a:ext cx="4214842" cy="2978680"/>
          </a:xfrm>
          <a:prstGeom prst="rect">
            <a:avLst/>
          </a:prstGeom>
        </p:spPr>
      </p:pic>
      <p:pic>
        <p:nvPicPr>
          <p:cNvPr id="438274" name="Picture 2" descr="U:\Produktmanagement\FGD-Präsentationsvorbereitung-2009-02\plant-PUENTE\2089-PLA-0001-tank-deta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018760"/>
            <a:ext cx="4071966" cy="2610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49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325438" y="1071546"/>
            <a:ext cx="82073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dirty="0" smtClean="0">
                <a:latin typeface="Arial" charset="0"/>
              </a:rPr>
              <a:t>sound </a:t>
            </a:r>
            <a:r>
              <a:rPr lang="it-IT" sz="1600" dirty="0" err="1" smtClean="0">
                <a:latin typeface="Arial" charset="0"/>
              </a:rPr>
              <a:t>deadening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covers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for</a:t>
            </a:r>
            <a:r>
              <a:rPr lang="it-IT" sz="1600" dirty="0" smtClean="0">
                <a:latin typeface="Arial" charset="0"/>
              </a:rPr>
              <a:t>  ball </a:t>
            </a:r>
            <a:r>
              <a:rPr lang="it-IT" sz="1600" dirty="0" err="1" smtClean="0">
                <a:latin typeface="Arial" charset="0"/>
              </a:rPr>
              <a:t>mills</a:t>
            </a:r>
            <a:endParaRPr lang="it-IT" sz="1600" dirty="0">
              <a:latin typeface="Arial" charset="0"/>
            </a:endParaRPr>
          </a:p>
        </p:txBody>
      </p:sp>
      <p:pic>
        <p:nvPicPr>
          <p:cNvPr id="439298" name="Picture 2" descr="U:\Produktmanagement\FGD-Präsentationsvorbereitung-2009-02\pictures\100_2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5821362" cy="3276600"/>
          </a:xfrm>
          <a:prstGeom prst="rect">
            <a:avLst/>
          </a:prstGeom>
          <a:noFill/>
        </p:spPr>
      </p:pic>
      <p:pic>
        <p:nvPicPr>
          <p:cNvPr id="439299" name="Picture 3" descr="S:\BILDER KATALOG\ENEL-Puente-Nuevo\Baustelle\2008-KW37\100_4345.jpg"/>
          <p:cNvPicPr>
            <a:picLocks noChangeAspect="1" noChangeArrowheads="1"/>
          </p:cNvPicPr>
          <p:nvPr/>
        </p:nvPicPr>
        <p:blipFill>
          <a:blip r:embed="rId3" cstate="print"/>
          <a:srcRect l="18407" r="7963"/>
          <a:stretch>
            <a:fillRect/>
          </a:stretch>
        </p:blipFill>
        <p:spPr bwMode="auto">
          <a:xfrm>
            <a:off x="4143372" y="3286124"/>
            <a:ext cx="428628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draft-FGD-PLA-0001-rev00_General plant layo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979469"/>
            <a:ext cx="8215370" cy="5807117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F6105-6FF7-4CD5-A992-AD124A37EA96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500166" y="1214422"/>
            <a:ext cx="61820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Typical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General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Layout (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including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control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room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layout)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50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682892" y="1161620"/>
            <a:ext cx="360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grinding</a:t>
            </a:r>
            <a:r>
              <a:rPr lang="it-IT" sz="1600" dirty="0" smtClean="0">
                <a:latin typeface="Arial" charset="0"/>
              </a:rPr>
              <a:t> media </a:t>
            </a:r>
            <a:r>
              <a:rPr lang="it-IT" sz="1600" dirty="0" err="1" smtClean="0">
                <a:latin typeface="Arial" charset="0"/>
              </a:rPr>
              <a:t>filling</a:t>
            </a:r>
            <a:r>
              <a:rPr lang="it-IT" sz="1600" dirty="0" smtClean="0">
                <a:latin typeface="Arial" charset="0"/>
              </a:rPr>
              <a:t>/</a:t>
            </a:r>
            <a:r>
              <a:rPr lang="it-IT" sz="1600" dirty="0" err="1" smtClean="0">
                <a:latin typeface="Arial" charset="0"/>
              </a:rPr>
              <a:t>refilling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devices</a:t>
            </a:r>
            <a:endParaRPr lang="it-IT" sz="1600" dirty="0" smtClean="0">
              <a:latin typeface="Arial" charset="0"/>
            </a:endParaRPr>
          </a:p>
        </p:txBody>
      </p:sp>
      <p:pic>
        <p:nvPicPr>
          <p:cNvPr id="440323" name="Picture 3" descr="O:\FRANCO BARDI\2005\05-014 TORREVALDALIGA NORD - FGD\TECHNIK\Bilder\1948-BFU-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357718" cy="4229784"/>
          </a:xfrm>
          <a:prstGeom prst="rect">
            <a:avLst/>
          </a:prstGeom>
          <a:noFill/>
        </p:spPr>
      </p:pic>
      <p:pic>
        <p:nvPicPr>
          <p:cNvPr id="440324" name="Picture 4" descr="O:\FRANCO BARDI\2005\05-014 TORREVALDALIGA NORD - FGD\TECHNIK\Bilder\1948-KNB-000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3215" y="1676423"/>
            <a:ext cx="4307941" cy="4181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13.2.1_STD-BS01-DWG0000-REV02-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66122" y="-8790"/>
            <a:ext cx="5554633" cy="7858179"/>
          </a:xfrm>
          <a:prstGeom prst="rect">
            <a:avLst/>
          </a:prstGeom>
        </p:spPr>
      </p:pic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51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571604" y="5786454"/>
            <a:ext cx="36036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solidFill>
                  <a:schemeClr val="bg2"/>
                </a:solidFill>
                <a:latin typeface="Arial" charset="0"/>
              </a:rPr>
              <a:t>grinding</a:t>
            </a:r>
            <a:r>
              <a:rPr lang="it-IT" sz="1600" dirty="0" smtClean="0">
                <a:solidFill>
                  <a:schemeClr val="bg2"/>
                </a:solidFill>
                <a:latin typeface="Arial" charset="0"/>
              </a:rPr>
              <a:t> media </a:t>
            </a:r>
            <a:r>
              <a:rPr lang="it-IT" sz="1600" dirty="0" err="1" smtClean="0">
                <a:solidFill>
                  <a:schemeClr val="bg2"/>
                </a:solidFill>
                <a:latin typeface="Arial" charset="0"/>
              </a:rPr>
              <a:t>sorting</a:t>
            </a:r>
            <a:r>
              <a:rPr lang="it-IT" sz="1600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sz="1600" dirty="0" err="1" smtClean="0">
                <a:solidFill>
                  <a:schemeClr val="bg2"/>
                </a:solidFill>
                <a:latin typeface="Arial" charset="0"/>
              </a:rPr>
              <a:t>machine</a:t>
            </a:r>
            <a:endParaRPr lang="it-IT" sz="1600" dirty="0" smtClean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52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500166" y="2500306"/>
            <a:ext cx="65722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8800" dirty="0" err="1" smtClean="0">
                <a:latin typeface="CommercialScript BT" pitchFamily="66" charset="0"/>
              </a:rPr>
              <a:t>Thank</a:t>
            </a:r>
            <a:r>
              <a:rPr lang="it-IT" sz="8800" dirty="0" smtClean="0">
                <a:latin typeface="CommercialScript BT" pitchFamily="66" charset="0"/>
              </a:rPr>
              <a:t> </a:t>
            </a:r>
            <a:r>
              <a:rPr lang="it-IT" sz="8800" dirty="0" err="1" smtClean="0">
                <a:latin typeface="CommercialScript BT" pitchFamily="66" charset="0"/>
              </a:rPr>
              <a:t>you</a:t>
            </a:r>
            <a:r>
              <a:rPr lang="it-IT" sz="8800" dirty="0" smtClean="0">
                <a:latin typeface="CommercialScript BT" pitchFamily="66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 descr="general layo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082" t="6629" r="4429" b="4980"/>
          <a:stretch>
            <a:fillRect/>
          </a:stretch>
        </p:blipFill>
        <p:spPr>
          <a:xfrm>
            <a:off x="500034" y="1071546"/>
            <a:ext cx="8159241" cy="557216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F6105-6FF7-4CD5-A992-AD124A37EA96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706103" y="5286388"/>
            <a:ext cx="17235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Turn-Key</a:t>
            </a:r>
            <a:endParaRPr lang="it-IT" b="1" dirty="0">
              <a:solidFill>
                <a:schemeClr val="bg2"/>
              </a:solidFill>
              <a:latin typeface="Arial" charset="0"/>
            </a:endParaRPr>
          </a:p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Plant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Layout</a:t>
            </a:r>
          </a:p>
          <a:p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(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including</a:t>
            </a:r>
            <a:endParaRPr lang="it-IT" b="1" dirty="0">
              <a:solidFill>
                <a:schemeClr val="bg2"/>
              </a:solidFill>
              <a:latin typeface="Arial" charset="0"/>
            </a:endParaRPr>
          </a:p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Control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 </a:t>
            </a:r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room</a:t>
            </a:r>
            <a:r>
              <a:rPr lang="it-IT" b="1" dirty="0" smtClean="0">
                <a:solidFill>
                  <a:schemeClr val="bg2"/>
                </a:solidFill>
                <a:latin typeface="Arial" charset="0"/>
              </a:rPr>
              <a:t>)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7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642910" y="1166417"/>
            <a:ext cx="8207375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Main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Equipments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deliverable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CEMTEC</a:t>
            </a:r>
            <a:endParaRPr lang="it-IT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transport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daily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storage</a:t>
            </a:r>
            <a:r>
              <a:rPr lang="it-IT" sz="1600" dirty="0" smtClean="0">
                <a:latin typeface="Arial" charset="0"/>
              </a:rPr>
              <a:t> area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pre-crushing</a:t>
            </a:r>
            <a:r>
              <a:rPr lang="it-IT" sz="1600" dirty="0" smtClean="0">
                <a:latin typeface="Arial" charset="0"/>
              </a:rPr>
              <a:t> (</a:t>
            </a:r>
            <a:r>
              <a:rPr lang="it-IT" sz="1600" dirty="0" err="1" smtClean="0">
                <a:latin typeface="Arial" charset="0"/>
              </a:rPr>
              <a:t>if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necessary</a:t>
            </a:r>
            <a:r>
              <a:rPr lang="it-IT" sz="1600" dirty="0" smtClean="0">
                <a:latin typeface="Arial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dosing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belts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-wet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grinding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mills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lubrication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systems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-process</a:t>
            </a:r>
            <a:r>
              <a:rPr lang="it-IT" sz="1600" dirty="0" smtClean="0">
                <a:latin typeface="Arial" charset="0"/>
              </a:rPr>
              <a:t> water </a:t>
            </a:r>
            <a:r>
              <a:rPr lang="it-IT" sz="1600" dirty="0" err="1" smtClean="0">
                <a:latin typeface="Arial" charset="0"/>
              </a:rPr>
              <a:t>dosing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by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means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of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regulation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valves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slurry</a:t>
            </a:r>
            <a:r>
              <a:rPr lang="it-IT" sz="1600" dirty="0" smtClean="0">
                <a:latin typeface="Arial" charset="0"/>
              </a:rPr>
              <a:t> tank (</a:t>
            </a:r>
            <a:r>
              <a:rPr lang="it-IT" sz="1600" dirty="0" err="1" smtClean="0">
                <a:latin typeface="Arial" charset="0"/>
              </a:rPr>
              <a:t>circulation</a:t>
            </a:r>
            <a:r>
              <a:rPr lang="it-IT" sz="1600" dirty="0" smtClean="0">
                <a:latin typeface="Arial" charset="0"/>
              </a:rPr>
              <a:t> tank </a:t>
            </a:r>
            <a:r>
              <a:rPr lang="it-IT" sz="1600" dirty="0" err="1" smtClean="0">
                <a:latin typeface="Arial" charset="0"/>
              </a:rPr>
              <a:t>after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mill</a:t>
            </a:r>
            <a:r>
              <a:rPr lang="it-IT" sz="1600" dirty="0" smtClean="0">
                <a:latin typeface="Arial" charset="0"/>
              </a:rPr>
              <a:t>)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agitator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-slurry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pump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additional</a:t>
            </a:r>
            <a:r>
              <a:rPr lang="it-IT" sz="1600" dirty="0" smtClean="0">
                <a:latin typeface="Arial" charset="0"/>
              </a:rPr>
              <a:t> stand-by </a:t>
            </a:r>
            <a:r>
              <a:rPr lang="it-IT" sz="1600" dirty="0" err="1" smtClean="0">
                <a:latin typeface="Arial" charset="0"/>
              </a:rPr>
              <a:t>pump</a:t>
            </a:r>
            <a:r>
              <a:rPr lang="it-IT" sz="1600" dirty="0" smtClean="0">
                <a:latin typeface="Arial" charset="0"/>
              </a:rPr>
              <a:t> (on </a:t>
            </a:r>
            <a:r>
              <a:rPr lang="it-IT" sz="1600" dirty="0" err="1" smtClean="0">
                <a:latin typeface="Arial" charset="0"/>
              </a:rPr>
              <a:t>demand</a:t>
            </a:r>
            <a:r>
              <a:rPr lang="it-IT" sz="1600" dirty="0" smtClean="0">
                <a:latin typeface="Arial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-hydrocyclone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clusters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stand-by </a:t>
            </a:r>
            <a:r>
              <a:rPr lang="it-IT" sz="1600" dirty="0" err="1" smtClean="0">
                <a:latin typeface="Arial" charset="0"/>
              </a:rPr>
              <a:t>cyclones</a:t>
            </a:r>
            <a:r>
              <a:rPr lang="it-IT" sz="1600" dirty="0" smtClean="0">
                <a:latin typeface="Arial" charset="0"/>
              </a:rPr>
              <a:t> (1 </a:t>
            </a:r>
            <a:r>
              <a:rPr lang="it-IT" sz="1600" dirty="0" err="1" smtClean="0">
                <a:latin typeface="Arial" charset="0"/>
              </a:rPr>
              <a:t>spare</a:t>
            </a:r>
            <a:r>
              <a:rPr lang="it-IT" sz="1600" dirty="0" smtClean="0">
                <a:latin typeface="Arial" charset="0"/>
              </a:rPr>
              <a:t> or more </a:t>
            </a:r>
            <a:r>
              <a:rPr lang="it-IT" sz="1600" dirty="0" err="1" smtClean="0">
                <a:latin typeface="Arial" charset="0"/>
              </a:rPr>
              <a:t>according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demand</a:t>
            </a:r>
            <a:r>
              <a:rPr lang="it-IT" sz="1600" dirty="0" smtClean="0">
                <a:latin typeface="Arial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slurry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piping</a:t>
            </a:r>
            <a:r>
              <a:rPr lang="it-IT" sz="1600" dirty="0" smtClean="0">
                <a:latin typeface="Arial" charset="0"/>
              </a:rPr>
              <a:t> system </a:t>
            </a:r>
            <a:r>
              <a:rPr lang="it-IT" sz="1600" dirty="0" err="1" smtClean="0">
                <a:latin typeface="Arial" charset="0"/>
              </a:rPr>
              <a:t>including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valves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distribution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into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limestone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slurry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storage</a:t>
            </a:r>
            <a:r>
              <a:rPr lang="it-IT" sz="1600" dirty="0" smtClean="0">
                <a:latin typeface="Arial" charset="0"/>
              </a:rPr>
              <a:t> tank (</a:t>
            </a:r>
            <a:r>
              <a:rPr lang="it-IT" sz="1600" dirty="0" err="1" smtClean="0">
                <a:latin typeface="Arial" charset="0"/>
              </a:rPr>
              <a:t>according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detailed</a:t>
            </a:r>
            <a:r>
              <a:rPr lang="it-IT" sz="1600" dirty="0" smtClean="0">
                <a:latin typeface="Arial" charset="0"/>
              </a:rPr>
              <a:t> take </a:t>
            </a:r>
            <a:r>
              <a:rPr lang="it-IT" sz="1600" dirty="0" err="1" smtClean="0">
                <a:latin typeface="Arial" charset="0"/>
              </a:rPr>
              <a:t>over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point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requirements</a:t>
            </a:r>
            <a:r>
              <a:rPr lang="it-IT" sz="1600" dirty="0" smtClean="0">
                <a:latin typeface="Arial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-process</a:t>
            </a:r>
            <a:r>
              <a:rPr lang="it-IT" sz="1600" dirty="0" smtClean="0">
                <a:latin typeface="Arial" charset="0"/>
              </a:rPr>
              <a:t> water </a:t>
            </a:r>
            <a:r>
              <a:rPr lang="it-IT" sz="1600" dirty="0" err="1" smtClean="0">
                <a:latin typeface="Arial" charset="0"/>
              </a:rPr>
              <a:t>piping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according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detailed</a:t>
            </a:r>
            <a:r>
              <a:rPr lang="it-IT" sz="1600" dirty="0" smtClean="0">
                <a:latin typeface="Arial" charset="0"/>
              </a:rPr>
              <a:t> take </a:t>
            </a:r>
            <a:r>
              <a:rPr lang="it-IT" sz="1600" dirty="0" err="1" smtClean="0">
                <a:latin typeface="Arial" charset="0"/>
              </a:rPr>
              <a:t>over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point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requirements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-instrumentation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-auxiliary</a:t>
            </a:r>
            <a:r>
              <a:rPr lang="it-IT" sz="1600" dirty="0" smtClean="0">
                <a:latin typeface="Arial" charset="0"/>
              </a:rPr>
              <a:t>  media </a:t>
            </a:r>
            <a:r>
              <a:rPr lang="it-IT" sz="1600" dirty="0" err="1" smtClean="0">
                <a:latin typeface="Arial" charset="0"/>
              </a:rPr>
              <a:t>piping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such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instrument</a:t>
            </a:r>
            <a:r>
              <a:rPr lang="it-IT" sz="1600" dirty="0" smtClean="0">
                <a:latin typeface="Arial" charset="0"/>
              </a:rPr>
              <a:t> air, </a:t>
            </a:r>
            <a:r>
              <a:rPr lang="it-IT" sz="1600" dirty="0" err="1" smtClean="0">
                <a:latin typeface="Arial" charset="0"/>
              </a:rPr>
              <a:t>purging</a:t>
            </a:r>
            <a:r>
              <a:rPr lang="it-IT" sz="1600" dirty="0" smtClean="0">
                <a:latin typeface="Arial" charset="0"/>
              </a:rPr>
              <a:t> water, </a:t>
            </a:r>
            <a:r>
              <a:rPr lang="it-IT" sz="1600" dirty="0" err="1" smtClean="0">
                <a:latin typeface="Arial" charset="0"/>
              </a:rPr>
              <a:t>cooling</a:t>
            </a:r>
            <a:r>
              <a:rPr lang="it-IT" sz="1600" dirty="0" smtClean="0">
                <a:latin typeface="Arial" charset="0"/>
              </a:rPr>
              <a:t> water etc.</a:t>
            </a: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-electrical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equipment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control</a:t>
            </a:r>
            <a:r>
              <a:rPr lang="it-IT" sz="1600" dirty="0" smtClean="0">
                <a:latin typeface="Arial" charset="0"/>
              </a:rPr>
              <a:t> system (</a:t>
            </a:r>
            <a:r>
              <a:rPr lang="it-IT" sz="1600" dirty="0" err="1" smtClean="0">
                <a:latin typeface="Arial" charset="0"/>
              </a:rPr>
              <a:t>MCC</a:t>
            </a:r>
            <a:r>
              <a:rPr lang="it-IT" sz="1600" dirty="0" smtClean="0">
                <a:latin typeface="Arial" charset="0"/>
              </a:rPr>
              <a:t>, FCC, PLC </a:t>
            </a:r>
            <a:r>
              <a:rPr lang="it-IT" sz="1600" dirty="0" err="1" smtClean="0">
                <a:latin typeface="Arial" charset="0"/>
              </a:rPr>
              <a:t>according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detailed</a:t>
            </a:r>
            <a:r>
              <a:rPr lang="it-IT" sz="1600" dirty="0" smtClean="0">
                <a:latin typeface="Arial" charset="0"/>
              </a:rPr>
              <a:t> project </a:t>
            </a:r>
            <a:r>
              <a:rPr lang="it-IT" sz="1600" dirty="0" err="1" smtClean="0">
                <a:latin typeface="Arial" charset="0"/>
              </a:rPr>
              <a:t>specification</a:t>
            </a:r>
            <a:r>
              <a:rPr lang="it-IT" sz="1600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F67E8-50A7-4E55-9C45-DD050EB221E8}" type="slidenum">
              <a:rPr lang="de-DE"/>
              <a:pPr/>
              <a:t>8</a:t>
            </a:fld>
            <a:endParaRPr lang="de-DE"/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1428728" y="1743852"/>
            <a:ext cx="592935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Auxiliary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Equipments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deliverable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CEMTEC (on </a:t>
            </a:r>
            <a:r>
              <a:rPr lang="it-IT" sz="16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demand</a:t>
            </a:r>
            <a:r>
              <a:rPr lang="it-IT" sz="16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</a:t>
            </a:r>
            <a:endParaRPr lang="it-IT" sz="1600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-secondary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structures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piping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supports</a:t>
            </a:r>
            <a:r>
              <a:rPr lang="it-IT" sz="1600" dirty="0" smtClean="0">
                <a:latin typeface="Arial" charset="0"/>
              </a:rPr>
              <a:t>, </a:t>
            </a:r>
            <a:r>
              <a:rPr lang="it-IT" sz="1600" dirty="0" err="1" smtClean="0">
                <a:latin typeface="Arial" charset="0"/>
              </a:rPr>
              <a:t>maintenance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platforms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walkways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smtClean="0">
                <a:latin typeface="Arial" charset="0"/>
              </a:rPr>
              <a:t>-sound </a:t>
            </a:r>
            <a:r>
              <a:rPr lang="it-IT" sz="1600" dirty="0" err="1" smtClean="0">
                <a:latin typeface="Arial" charset="0"/>
              </a:rPr>
              <a:t>deadening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covers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for</a:t>
            </a:r>
            <a:r>
              <a:rPr lang="it-IT" sz="1600" dirty="0" smtClean="0">
                <a:latin typeface="Arial" charset="0"/>
              </a:rPr>
              <a:t>  ball </a:t>
            </a:r>
            <a:r>
              <a:rPr lang="it-IT" sz="1600" dirty="0" err="1" smtClean="0">
                <a:latin typeface="Arial" charset="0"/>
              </a:rPr>
              <a:t>mills</a:t>
            </a:r>
            <a:endParaRPr lang="it-IT" sz="1600" dirty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-grinding</a:t>
            </a:r>
            <a:r>
              <a:rPr lang="it-IT" sz="1600" dirty="0" smtClean="0">
                <a:latin typeface="Arial" charset="0"/>
              </a:rPr>
              <a:t> media </a:t>
            </a:r>
            <a:r>
              <a:rPr lang="it-IT" sz="1600" dirty="0" err="1" smtClean="0">
                <a:latin typeface="Arial" charset="0"/>
              </a:rPr>
              <a:t>filling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devices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-grinding</a:t>
            </a:r>
            <a:r>
              <a:rPr lang="it-IT" sz="1600" dirty="0" smtClean="0">
                <a:latin typeface="Arial" charset="0"/>
              </a:rPr>
              <a:t> media </a:t>
            </a:r>
            <a:r>
              <a:rPr lang="it-IT" sz="1600" dirty="0" err="1" smtClean="0">
                <a:latin typeface="Arial" charset="0"/>
              </a:rPr>
              <a:t>sorting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machine</a:t>
            </a:r>
            <a:endParaRPr lang="it-IT" sz="1600" dirty="0" smtClean="0">
              <a:latin typeface="Arial" charset="0"/>
            </a:endParaRPr>
          </a:p>
          <a:p>
            <a:pPr marL="342900" indent="-342900">
              <a:spcBef>
                <a:spcPct val="50000"/>
              </a:spcBef>
            </a:pPr>
            <a:r>
              <a:rPr lang="it-IT" sz="1600" dirty="0" err="1" smtClean="0">
                <a:latin typeface="Arial" charset="0"/>
              </a:rPr>
              <a:t>-maintenance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handling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systems</a:t>
            </a:r>
            <a:r>
              <a:rPr lang="it-IT" sz="1600" dirty="0" smtClean="0">
                <a:latin typeface="Arial" charset="0"/>
              </a:rPr>
              <a:t> (e.g. </a:t>
            </a:r>
            <a:r>
              <a:rPr lang="it-IT" sz="1600" dirty="0" err="1" smtClean="0">
                <a:latin typeface="Arial" charset="0"/>
              </a:rPr>
              <a:t>monorail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crane</a:t>
            </a:r>
            <a:r>
              <a:rPr lang="it-IT" sz="1600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draft-FGD-PLA-0200-rev00_FlowSh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42" y="1000108"/>
            <a:ext cx="8072462" cy="5706101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A86E7-8CAF-490E-9367-6377538966A4}" type="slidenum">
              <a:rPr lang="de-DE"/>
              <a:pPr/>
              <a:t>9</a:t>
            </a:fld>
            <a:endParaRPr lang="de-DE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6929454" y="1285860"/>
            <a:ext cx="13901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chemeClr val="bg2"/>
                </a:solidFill>
                <a:latin typeface="Arial" charset="0"/>
              </a:rPr>
              <a:t>Flow-sheet</a:t>
            </a:r>
            <a:endParaRPr lang="de-DE" b="1" dirty="0">
              <a:solidFill>
                <a:schemeClr val="bg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575</Words>
  <Application>Microsoft Office PowerPoint</Application>
  <PresentationFormat>Presentazione su schermo (4:3)</PresentationFormat>
  <Paragraphs>176</Paragraphs>
  <Slides>52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52</vt:i4>
      </vt:variant>
    </vt:vector>
  </HeadingPairs>
  <TitlesOfParts>
    <vt:vector size="54" baseType="lpstr">
      <vt:lpstr>Strömung</vt:lpstr>
      <vt:lpstr>Presentation</vt:lpstr>
      <vt:lpstr>Diapositiva 1</vt:lpstr>
      <vt:lpstr>General Technical Training for CEMTEC FGD-Limestone Grinding Plants and Equipments thereof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</vt:vector>
  </TitlesOfParts>
  <Company>Cemtec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Jochen Mühlbachler</dc:creator>
  <cp:lastModifiedBy>Massimo</cp:lastModifiedBy>
  <cp:revision>89</cp:revision>
  <dcterms:created xsi:type="dcterms:W3CDTF">2008-07-21T14:15:29Z</dcterms:created>
  <dcterms:modified xsi:type="dcterms:W3CDTF">2013-03-05T09:51:53Z</dcterms:modified>
</cp:coreProperties>
</file>