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661" r:id="rId5"/>
    <p:sldId id="662" r:id="rId6"/>
    <p:sldId id="665" r:id="rId7"/>
    <p:sldId id="666" r:id="rId8"/>
    <p:sldId id="663" r:id="rId9"/>
    <p:sldId id="657" r:id="rId10"/>
    <p:sldId id="664" r:id="rId11"/>
  </p:sldIdLst>
  <p:sldSz cx="9144000" cy="6858000" type="letter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FF00"/>
    <a:srgbClr val="0000CC"/>
    <a:srgbClr val="777777"/>
    <a:srgbClr val="969696"/>
    <a:srgbClr val="0033C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94615" autoAdjust="0"/>
  </p:normalViewPr>
  <p:slideViewPr>
    <p:cSldViewPr snapToGrid="0">
      <p:cViewPr>
        <p:scale>
          <a:sx n="66" d="100"/>
          <a:sy n="66" d="100"/>
        </p:scale>
        <p:origin x="-1278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180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2180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0F91AC5-F578-4CD7-B12E-941C878363F5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66763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935538"/>
            <a:ext cx="544512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180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2180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1B981CD-417C-4A95-A913-0C3CD22DC302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CCA82-ACC6-460C-A534-A541025E604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24A6A-6B8F-49CD-9D0A-5BF92537406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16350" y="9321800"/>
            <a:ext cx="2919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42E530-64D3-48BD-8A4C-FD76959FDFA5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7888"/>
            <a:ext cx="4938713" cy="4441825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130175"/>
            <a:ext cx="2085975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130175"/>
            <a:ext cx="6105525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30175"/>
            <a:ext cx="7826375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57225" y="1287463"/>
            <a:ext cx="7853363" cy="4516437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5" y="1287463"/>
            <a:ext cx="384968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87463"/>
            <a:ext cx="3851275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274638"/>
            <a:ext cx="77236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gradFill rotWithShape="0">
            <a:gsLst>
              <a:gs pos="0">
                <a:srgbClr val="CC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2400">
              <a:solidFill>
                <a:srgbClr val="CCCCCC"/>
              </a:solidFill>
            </a:endParaRPr>
          </a:p>
        </p:txBody>
      </p:sp>
      <p:sp>
        <p:nvSpPr>
          <p:cNvPr id="614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950976" y="130175"/>
            <a:ext cx="754684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6149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1287463"/>
            <a:ext cx="7853363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7" name="Line 53"/>
          <p:cNvSpPr>
            <a:spLocks noChangeShapeType="1"/>
          </p:cNvSpPr>
          <p:nvPr userDrawn="1"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154" name="Picture 1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9106" y="187897"/>
            <a:ext cx="534479" cy="53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4"/>
          <p:cNvSpPr>
            <a:spLocks noChangeArrowheads="1"/>
          </p:cNvSpPr>
          <p:nvPr userDrawn="1"/>
        </p:nvSpPr>
        <p:spPr bwMode="auto">
          <a:xfrm>
            <a:off x="8856665" y="1"/>
            <a:ext cx="287909" cy="6870062"/>
          </a:xfrm>
          <a:prstGeom prst="rect">
            <a:avLst/>
          </a:prstGeom>
          <a:solidFill>
            <a:srgbClr val="E35F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0" name="Picture 39" descr="ecutec4-novissim.png"/>
          <p:cNvPicPr>
            <a:picLocks noChangeAspect="1"/>
          </p:cNvPicPr>
          <p:nvPr userDrawn="1"/>
        </p:nvPicPr>
        <p:blipFill>
          <a:blip r:embed="rId15" cstate="print"/>
          <a:srcRect r="59526" b="19119"/>
          <a:stretch>
            <a:fillRect/>
          </a:stretch>
        </p:blipFill>
        <p:spPr>
          <a:xfrm>
            <a:off x="76200" y="6516000"/>
            <a:ext cx="1964266" cy="309530"/>
          </a:xfrm>
          <a:prstGeom prst="rect">
            <a:avLst/>
          </a:prstGeom>
        </p:spPr>
      </p:pic>
      <p:sp>
        <p:nvSpPr>
          <p:cNvPr id="41" name="Text Box 51"/>
          <p:cNvSpPr txBox="1">
            <a:spLocks noChangeArrowheads="1"/>
          </p:cNvSpPr>
          <p:nvPr userDrawn="1"/>
        </p:nvSpPr>
        <p:spPr bwMode="auto">
          <a:xfrm>
            <a:off x="4876800" y="6612523"/>
            <a:ext cx="39624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0" dirty="0">
                <a:latin typeface="Arial" charset="0"/>
              </a:rPr>
              <a:t>Proprietary and Confidential Information </a:t>
            </a:r>
            <a:r>
              <a:rPr lang="en-US" sz="1000" b="0" dirty="0" smtClean="0">
                <a:latin typeface="Arial" charset="0"/>
              </a:rPr>
              <a:t>of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2012 ECUTEC</a:t>
            </a:r>
            <a:r>
              <a:rPr lang="en-US" sz="1000" dirty="0" smtClean="0">
                <a:latin typeface="Arial" charset="0"/>
              </a:rPr>
              <a:t> </a:t>
            </a:r>
            <a:endParaRPr lang="en-US" sz="10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00CC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00CC"/>
        </a:buClr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CC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0000CC"/>
        </a:buClr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0000CC"/>
        </a:buClr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0000CC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0000CC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0000CC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0000CC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36000"/>
          </a:blip>
          <a:srcRect l="12532" t="69502" r="7195" b="24109"/>
          <a:stretch>
            <a:fillRect/>
          </a:stretch>
        </p:blipFill>
        <p:spPr bwMode="auto">
          <a:xfrm>
            <a:off x="294912" y="1955083"/>
            <a:ext cx="4278185" cy="2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Y:\Tools\New Logo ECUTEC &amp; Sweco\Logos\old\Logo 2010 for Swec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765" y="1352517"/>
            <a:ext cx="3182074" cy="5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82735" y="267951"/>
            <a:ext cx="7810887" cy="67627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Presentazione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del sistema di </a:t>
            </a: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rivestimento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Ecutec</a:t>
            </a: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9905" y="2211355"/>
            <a:ext cx="3880436" cy="4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739" y="1315623"/>
            <a:ext cx="32715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600" dirty="0" err="1" smtClean="0">
                <a:latin typeface="+mj-lt"/>
              </a:rPr>
              <a:t>Il</a:t>
            </a:r>
            <a:r>
              <a:rPr lang="ca-ES" sz="1600" dirty="0" smtClean="0">
                <a:latin typeface="+mj-lt"/>
              </a:rPr>
              <a:t> sistema  di </a:t>
            </a:r>
            <a:r>
              <a:rPr lang="ca-ES" sz="1600" dirty="0" err="1" smtClean="0">
                <a:latin typeface="+mj-lt"/>
              </a:rPr>
              <a:t>rivestimento</a:t>
            </a:r>
            <a:r>
              <a:rPr lang="ca-ES" sz="1600" dirty="0" smtClean="0">
                <a:latin typeface="+mj-lt"/>
              </a:rPr>
              <a:t>  ECUTEC  è un </a:t>
            </a:r>
            <a:r>
              <a:rPr lang="ca-ES" sz="1600" dirty="0" err="1" smtClean="0">
                <a:latin typeface="+mj-lt"/>
              </a:rPr>
              <a:t>impianto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che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permette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il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ricoprimento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superficiale</a:t>
            </a:r>
            <a:r>
              <a:rPr lang="ca-ES" sz="1600" dirty="0" smtClean="0">
                <a:latin typeface="+mj-lt"/>
              </a:rPr>
              <a:t> di </a:t>
            </a:r>
            <a:r>
              <a:rPr lang="ca-ES" sz="1600" dirty="0" err="1" smtClean="0">
                <a:latin typeface="+mj-lt"/>
              </a:rPr>
              <a:t>qualsiasi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tipo</a:t>
            </a:r>
            <a:r>
              <a:rPr lang="ca-ES" sz="1600" dirty="0" smtClean="0">
                <a:latin typeface="+mj-lt"/>
              </a:rPr>
              <a:t> di </a:t>
            </a:r>
            <a:r>
              <a:rPr lang="ca-ES" sz="1600" dirty="0" err="1" smtClean="0">
                <a:latin typeface="+mj-lt"/>
              </a:rPr>
              <a:t>polvere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minerale</a:t>
            </a:r>
            <a:r>
              <a:rPr lang="ca-ES" sz="1600" dirty="0" smtClean="0">
                <a:latin typeface="+mj-lt"/>
              </a:rPr>
              <a:t> con i </a:t>
            </a:r>
            <a:r>
              <a:rPr lang="ca-ES" sz="1600" dirty="0" err="1" smtClean="0">
                <a:latin typeface="+mj-lt"/>
              </a:rPr>
              <a:t>più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diversi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additivi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siano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essi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polimeri</a:t>
            </a:r>
            <a:r>
              <a:rPr lang="ca-ES" sz="1600" dirty="0" smtClean="0">
                <a:latin typeface="+mj-lt"/>
              </a:rPr>
              <a:t>, acido </a:t>
            </a:r>
            <a:r>
              <a:rPr lang="ca-ES" sz="1600" dirty="0" err="1" smtClean="0">
                <a:latin typeface="+mj-lt"/>
              </a:rPr>
              <a:t>stearico</a:t>
            </a:r>
            <a:r>
              <a:rPr lang="ca-ES" sz="1600" dirty="0" smtClean="0">
                <a:latin typeface="+mj-lt"/>
              </a:rPr>
              <a:t>,</a:t>
            </a:r>
            <a:r>
              <a:rPr lang="ca-ES" sz="1600" dirty="0" err="1" smtClean="0">
                <a:latin typeface="+mj-lt"/>
              </a:rPr>
              <a:t>ecc</a:t>
            </a:r>
            <a:r>
              <a:rPr lang="ca-ES" sz="1600" dirty="0" smtClean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ca-ES" sz="16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ca-ES" sz="1600" dirty="0" smtClean="0">
              <a:latin typeface="+mj-lt"/>
            </a:endParaRPr>
          </a:p>
          <a:p>
            <a:endParaRPr lang="ca-ES" sz="1600" dirty="0" smtClean="0">
              <a:latin typeface="+mj-lt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9801"/>
          <a:stretch>
            <a:fillRect/>
          </a:stretch>
        </p:blipFill>
        <p:spPr bwMode="auto">
          <a:xfrm>
            <a:off x="4973229" y="1375687"/>
            <a:ext cx="3658950" cy="48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82735" y="267951"/>
            <a:ext cx="7810887" cy="67627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Presentazione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del sistema di </a:t>
            </a: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rivestimento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Ecutec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086" y="1208926"/>
            <a:ext cx="7165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600" dirty="0" err="1" smtClean="0">
                <a:latin typeface="+mj-lt"/>
              </a:rPr>
              <a:t>L’applicazione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più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comune</a:t>
            </a:r>
            <a:r>
              <a:rPr lang="ca-ES" sz="1600" dirty="0" smtClean="0">
                <a:latin typeface="+mj-lt"/>
              </a:rPr>
              <a:t> è </a:t>
            </a:r>
            <a:r>
              <a:rPr lang="ca-ES" sz="1600" dirty="0" err="1" smtClean="0">
                <a:latin typeface="+mj-lt"/>
              </a:rPr>
              <a:t>il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rivestimento</a:t>
            </a:r>
            <a:r>
              <a:rPr lang="ca-ES" sz="1600" dirty="0" smtClean="0">
                <a:latin typeface="+mj-lt"/>
              </a:rPr>
              <a:t> di  </a:t>
            </a:r>
            <a:r>
              <a:rPr lang="it-IT" sz="1600" dirty="0" smtClean="0">
                <a:latin typeface="+mj-lt"/>
              </a:rPr>
              <a:t>CaCO3 con acido stearico. Il </a:t>
            </a:r>
            <a:r>
              <a:rPr lang="it-IT" sz="1600" dirty="0" smtClean="0">
                <a:latin typeface="+mj-lt"/>
              </a:rPr>
              <a:t>rivestimento </a:t>
            </a:r>
            <a:r>
              <a:rPr lang="it-IT" sz="1600" dirty="0" smtClean="0">
                <a:latin typeface="+mj-lt"/>
              </a:rPr>
              <a:t>del carbonato di calcio macinato e selezionato nel range tra 3 e 45 My porta ad un notevole valore aggiunto dello stesso.</a:t>
            </a:r>
          </a:p>
          <a:p>
            <a:pPr algn="just">
              <a:lnSpc>
                <a:spcPct val="150000"/>
              </a:lnSpc>
            </a:pPr>
            <a:r>
              <a:rPr lang="it-IT" sz="1600" dirty="0" smtClean="0">
                <a:latin typeface="+mj-lt"/>
              </a:rPr>
              <a:t>L’industria delle plastiche richiede il carbonato ricoperto per parecchie diverse applicazioni. Lo stesso vale per le cartiere.</a:t>
            </a:r>
            <a:endParaRPr lang="ca-ES" sz="1600" dirty="0" err="1" smtClean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 sz="1600" dirty="0" smtClean="0">
              <a:latin typeface="+mj-lt"/>
            </a:endParaRPr>
          </a:p>
        </p:txBody>
      </p:sp>
      <p:pic>
        <p:nvPicPr>
          <p:cNvPr id="4" name="Picture 6" descr="07-29k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34473" y="3228386"/>
            <a:ext cx="2733864" cy="273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DSC02398"/>
          <p:cNvPicPr>
            <a:picLocks noChangeAspect="1" noChangeArrowheads="1"/>
          </p:cNvPicPr>
          <p:nvPr/>
        </p:nvPicPr>
        <p:blipFill>
          <a:blip r:embed="rId3" cstate="print"/>
          <a:srcRect t="-943"/>
          <a:stretch>
            <a:fillRect/>
          </a:stretch>
        </p:blipFill>
        <p:spPr bwMode="auto">
          <a:xfrm>
            <a:off x="937226" y="3181734"/>
            <a:ext cx="3654023" cy="276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05065" y="5952928"/>
            <a:ext cx="2836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err="1" smtClean="0">
                <a:latin typeface="+mj-lt"/>
              </a:rPr>
              <a:t>Perfect</a:t>
            </a:r>
            <a:r>
              <a:rPr lang="ca-ES" sz="1100" dirty="0" smtClean="0">
                <a:latin typeface="+mj-lt"/>
              </a:rPr>
              <a:t> CaCO3 </a:t>
            </a:r>
            <a:r>
              <a:rPr lang="ca-ES" sz="1100" dirty="0" err="1" smtClean="0">
                <a:latin typeface="+mj-lt"/>
              </a:rPr>
              <a:t>Coated</a:t>
            </a:r>
            <a:r>
              <a:rPr lang="ca-ES" sz="1100" dirty="0" smtClean="0">
                <a:latin typeface="+mj-lt"/>
              </a:rPr>
              <a:t> </a:t>
            </a:r>
            <a:r>
              <a:rPr lang="ca-ES" sz="1100" dirty="0" err="1" smtClean="0">
                <a:latin typeface="+mj-lt"/>
              </a:rPr>
              <a:t>product</a:t>
            </a:r>
            <a:endParaRPr lang="ca-ES" sz="11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594" y="6012021"/>
            <a:ext cx="2836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err="1" smtClean="0">
                <a:latin typeface="+mj-lt"/>
              </a:rPr>
              <a:t>Coated</a:t>
            </a:r>
            <a:r>
              <a:rPr lang="ca-ES" sz="1100" dirty="0" smtClean="0">
                <a:latin typeface="+mj-lt"/>
              </a:rPr>
              <a:t> CaCO3 in </a:t>
            </a:r>
            <a:r>
              <a:rPr lang="ca-ES" sz="1100" dirty="0" err="1" smtClean="0">
                <a:latin typeface="+mj-lt"/>
              </a:rPr>
              <a:t>microscope</a:t>
            </a:r>
            <a:endParaRPr lang="ca-ES" sz="1100" dirty="0" smtClean="0">
              <a:latin typeface="+mj-lt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882735" y="267951"/>
            <a:ext cx="7810887" cy="67627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Presentazione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del sistema di </a:t>
            </a: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rivestimento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Ecutec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754" y="1109272"/>
            <a:ext cx="7187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600" dirty="0" err="1" smtClean="0">
                <a:latin typeface="+mj-lt"/>
              </a:rPr>
              <a:t>Il</a:t>
            </a:r>
            <a:r>
              <a:rPr lang="ca-ES" sz="1600" dirty="0" smtClean="0">
                <a:latin typeface="+mj-lt"/>
              </a:rPr>
              <a:t> sistema ECUTEC </a:t>
            </a:r>
            <a:r>
              <a:rPr lang="ca-ES" sz="1600" dirty="0" err="1" smtClean="0">
                <a:latin typeface="+mj-lt"/>
              </a:rPr>
              <a:t>Coating</a:t>
            </a:r>
            <a:r>
              <a:rPr lang="ca-ES" sz="1600" dirty="0" smtClean="0">
                <a:latin typeface="+mj-lt"/>
              </a:rPr>
              <a:t> Systems </a:t>
            </a:r>
            <a:r>
              <a:rPr lang="ca-ES" sz="1600" dirty="0" err="1" smtClean="0">
                <a:latin typeface="+mj-lt"/>
              </a:rPr>
              <a:t>utilizza</a:t>
            </a:r>
            <a:r>
              <a:rPr lang="ca-ES" sz="1600" dirty="0" smtClean="0">
                <a:latin typeface="+mj-lt"/>
              </a:rPr>
              <a:t> un </a:t>
            </a:r>
            <a:r>
              <a:rPr lang="ca-ES" sz="1600" dirty="0" err="1" smtClean="0">
                <a:latin typeface="+mj-lt"/>
              </a:rPr>
              <a:t>mulino</a:t>
            </a:r>
            <a:r>
              <a:rPr lang="ca-ES" sz="1600" dirty="0" smtClean="0">
                <a:latin typeface="+mj-lt"/>
              </a:rPr>
              <a:t> a </a:t>
            </a:r>
            <a:r>
              <a:rPr lang="ca-ES" sz="1600" dirty="0" err="1" smtClean="0">
                <a:latin typeface="+mj-lt"/>
              </a:rPr>
              <a:t>pioli</a:t>
            </a:r>
            <a:r>
              <a:rPr lang="ca-ES" sz="1600" dirty="0" smtClean="0">
                <a:latin typeface="+mj-lt"/>
              </a:rPr>
              <a:t> SMW </a:t>
            </a:r>
            <a:r>
              <a:rPr lang="ca-ES" sz="1600" dirty="0" err="1" smtClean="0">
                <a:latin typeface="+mj-lt"/>
              </a:rPr>
              <a:t>capace</a:t>
            </a:r>
            <a:r>
              <a:rPr lang="ca-ES" sz="1600" dirty="0" smtClean="0">
                <a:latin typeface="+mj-lt"/>
              </a:rPr>
              <a:t> di </a:t>
            </a:r>
            <a:r>
              <a:rPr lang="ca-ES" sz="1600" dirty="0" err="1" smtClean="0">
                <a:latin typeface="+mj-lt"/>
              </a:rPr>
              <a:t>indurre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elevate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sollecitazioni</a:t>
            </a:r>
            <a:r>
              <a:rPr lang="ca-ES" sz="1600" dirty="0" smtClean="0">
                <a:latin typeface="+mj-lt"/>
              </a:rPr>
              <a:t> di </a:t>
            </a:r>
            <a:r>
              <a:rPr lang="ca-ES" sz="1600" dirty="0" err="1" smtClean="0">
                <a:latin typeface="+mj-lt"/>
              </a:rPr>
              <a:t>taglio</a:t>
            </a:r>
            <a:r>
              <a:rPr lang="ca-ES" sz="1600" dirty="0" smtClean="0">
                <a:latin typeface="+mj-lt"/>
              </a:rPr>
              <a:t> ed </a:t>
            </a:r>
            <a:r>
              <a:rPr lang="ca-ES" sz="1600" dirty="0" err="1" smtClean="0">
                <a:latin typeface="+mj-lt"/>
              </a:rPr>
              <a:t>ottenere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il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più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efficace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effetto</a:t>
            </a:r>
            <a:r>
              <a:rPr lang="ca-ES" sz="1600" dirty="0" smtClean="0">
                <a:latin typeface="+mj-lt"/>
              </a:rPr>
              <a:t> </a:t>
            </a:r>
            <a:r>
              <a:rPr lang="ca-ES" sz="1600" dirty="0" err="1" smtClean="0">
                <a:latin typeface="+mj-lt"/>
              </a:rPr>
              <a:t>disagglomerante</a:t>
            </a:r>
            <a:r>
              <a:rPr lang="ca-ES" sz="1600" dirty="0" smtClean="0">
                <a:latin typeface="+mj-lt"/>
              </a:rPr>
              <a:t>. </a:t>
            </a:r>
          </a:p>
          <a:p>
            <a:pPr algn="just"/>
            <a:endParaRPr lang="ca-ES" sz="1600" dirty="0" smtClean="0">
              <a:latin typeface="+mj-lt"/>
            </a:endParaRPr>
          </a:p>
          <a:p>
            <a:pPr algn="just"/>
            <a:r>
              <a:rPr lang="it-IT" sz="1600" dirty="0" smtClean="0">
                <a:latin typeface="+mj-lt"/>
              </a:rPr>
              <a:t>Le produttività tipiche dei diversi modelli di mulino a pioli sono le seguenti:</a:t>
            </a:r>
            <a:endParaRPr lang="en-US" sz="16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+mj-lt"/>
              </a:rPr>
              <a:t>SMW40 	           1 - 2 t/h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+mj-lt"/>
              </a:rPr>
              <a:t>SMW63</a:t>
            </a:r>
            <a:r>
              <a:rPr lang="en-US" sz="1600" dirty="0" smtClean="0">
                <a:sym typeface="Symbol"/>
              </a:rPr>
              <a:t> 	            </a:t>
            </a:r>
            <a:r>
              <a:rPr lang="en-US" sz="1600" dirty="0" smtClean="0">
                <a:latin typeface="+mj-lt"/>
                <a:sym typeface="Symbol"/>
              </a:rPr>
              <a:t>3 – 5 t/h</a:t>
            </a:r>
            <a:endParaRPr lang="en-US" sz="16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+mj-lt"/>
              </a:rPr>
              <a:t>SMW84</a:t>
            </a:r>
            <a:r>
              <a:rPr lang="en-US" sz="1600" dirty="0" smtClean="0">
                <a:sym typeface="Symbol"/>
              </a:rPr>
              <a:t> 	            </a:t>
            </a:r>
            <a:r>
              <a:rPr lang="en-US" sz="1600" dirty="0" smtClean="0">
                <a:latin typeface="+mj-lt"/>
                <a:sym typeface="Symbol"/>
              </a:rPr>
              <a:t>7 – 9 t/h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9089" b="5921"/>
          <a:stretch>
            <a:fillRect/>
          </a:stretch>
        </p:blipFill>
        <p:spPr bwMode="auto">
          <a:xfrm>
            <a:off x="970386" y="3938278"/>
            <a:ext cx="3136920" cy="196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oatingSM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987" y="3228390"/>
            <a:ext cx="2020157" cy="269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 bwMode="auto">
          <a:xfrm>
            <a:off x="1894122" y="2859568"/>
            <a:ext cx="401216" cy="2052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897233" y="3226573"/>
            <a:ext cx="401216" cy="2052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887900" y="3581136"/>
            <a:ext cx="401216" cy="2052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065" y="5934266"/>
            <a:ext cx="2836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+mj-lt"/>
              </a:rPr>
              <a:t>SMW40 Pin Mill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7498" y="5984030"/>
            <a:ext cx="2836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+mj-lt"/>
              </a:rPr>
              <a:t>Pin </a:t>
            </a:r>
            <a:r>
              <a:rPr lang="ca-ES" sz="1100" dirty="0" err="1" smtClean="0">
                <a:latin typeface="+mj-lt"/>
              </a:rPr>
              <a:t>wheels</a:t>
            </a:r>
            <a:r>
              <a:rPr lang="ca-ES" sz="1100" dirty="0" smtClean="0">
                <a:latin typeface="+mj-lt"/>
              </a:rPr>
              <a:t> </a:t>
            </a:r>
            <a:r>
              <a:rPr lang="ca-ES" sz="1100" dirty="0" err="1" smtClean="0">
                <a:latin typeface="+mj-lt"/>
              </a:rPr>
              <a:t>detail</a:t>
            </a:r>
            <a:endParaRPr lang="ca-ES" sz="1100" dirty="0" smtClean="0">
              <a:latin typeface="+mj-lt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882735" y="267951"/>
            <a:ext cx="7810887" cy="67627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Presentazione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del sistema di </a:t>
            </a: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rivestimento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Ecutec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3061" y="1176745"/>
            <a:ext cx="6820677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 smtClean="0">
                <a:latin typeface="+mj-lt"/>
              </a:rPr>
              <a:t>Il prodotto viene omogeinizzato con l’additivo liquido/disciolto ed una delle caratteristiche del ns. Impianto è che non risulta necessario un ulteriore passaggio  del prodotto rivestito attraverso il separatore .La formazione di agglomerati viene evitata con il raffreddamento del rivestito a valle del mulino a pioli per solidificare il più rapidamente possibile l’acido stearico.</a:t>
            </a:r>
            <a:endParaRPr lang="en-US" sz="1600" dirty="0" smtClean="0">
              <a:latin typeface="+mj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62" y="3355428"/>
            <a:ext cx="3783931" cy="233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5734" y="5710326"/>
            <a:ext cx="2836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err="1" smtClean="0">
                <a:latin typeface="+mj-lt"/>
              </a:rPr>
              <a:t>Melting</a:t>
            </a:r>
            <a:r>
              <a:rPr lang="ca-ES" sz="1100" dirty="0" smtClean="0">
                <a:latin typeface="+mj-lt"/>
              </a:rPr>
              <a:t> unit for Stearic </a:t>
            </a:r>
            <a:r>
              <a:rPr lang="ca-ES" sz="1100" dirty="0" err="1" smtClean="0">
                <a:latin typeface="+mj-lt"/>
              </a:rPr>
              <a:t>Acid</a:t>
            </a:r>
            <a:endParaRPr lang="ca-ES" sz="1100" dirty="0" smtClean="0">
              <a:latin typeface="+mj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82735" y="267951"/>
            <a:ext cx="7810887" cy="67627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Presentazione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del sistema di </a:t>
            </a: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rivestimento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Ecutec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IMG_0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160" y="1296955"/>
            <a:ext cx="3425978" cy="456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318" y="4133458"/>
            <a:ext cx="2421460" cy="172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51720" y="5934266"/>
            <a:ext cx="2836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+mj-lt"/>
              </a:rPr>
              <a:t>Unità di </a:t>
            </a:r>
            <a:r>
              <a:rPr lang="ca-ES" sz="1100" dirty="0" smtClean="0">
                <a:latin typeface="+mj-lt"/>
              </a:rPr>
              <a:t> </a:t>
            </a:r>
            <a:r>
              <a:rPr lang="ca-ES" sz="1100" dirty="0" smtClean="0">
                <a:latin typeface="+mj-lt"/>
              </a:rPr>
              <a:t>liquefazione del ricoprente</a:t>
            </a:r>
            <a:endParaRPr lang="ca-ES" sz="11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9202" y="5956036"/>
            <a:ext cx="2836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+mj-lt"/>
              </a:rPr>
              <a:t>Impianto completo di rivestimento</a:t>
            </a:r>
            <a:endParaRPr lang="ca-ES" sz="1100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0810" y="3716689"/>
            <a:ext cx="2836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+mj-lt"/>
              </a:rPr>
              <a:t>Laboratorio per i </a:t>
            </a:r>
            <a:r>
              <a:rPr lang="ca-ES" sz="1100" dirty="0" smtClean="0">
                <a:latin typeface="+mj-lt"/>
              </a:rPr>
              <a:t>TEST  di rivestimento a </a:t>
            </a:r>
            <a:r>
              <a:rPr lang="ca-ES" sz="1100" dirty="0" smtClean="0">
                <a:latin typeface="+mj-lt"/>
              </a:rPr>
              <a:t>Barcelona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82" y="1247471"/>
            <a:ext cx="1819145" cy="242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882735" y="267951"/>
            <a:ext cx="7810887" cy="67627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Presentazione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del sistema di </a:t>
            </a:r>
            <a:r>
              <a:rPr lang="ca-ES" sz="2400" b="1" kern="0" dirty="0" err="1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rivestimento</a:t>
            </a:r>
            <a:r>
              <a:rPr lang="ca-ES" sz="2400" b="1" kern="0" dirty="0" smtClean="0">
                <a:solidFill>
                  <a:srgbClr val="E35F0B"/>
                </a:solidFill>
                <a:latin typeface="+mj-lt"/>
                <a:ea typeface="+mj-ea"/>
                <a:cs typeface="+mj-cs"/>
              </a:rPr>
              <a:t> Ecutec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1935163"/>
            <a:ext cx="61976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latin typeface="Arial" charset="0"/>
              </a:rPr>
              <a:t>Ecutec Barcelona, S.L.</a:t>
            </a:r>
          </a:p>
          <a:p>
            <a:r>
              <a:rPr lang="en-US" dirty="0">
                <a:latin typeface="Arial" charset="0"/>
              </a:rPr>
              <a:t>a Business Unit of </a:t>
            </a:r>
            <a:r>
              <a:rPr lang="en-US" dirty="0" smtClean="0">
                <a:latin typeface="Arial" charset="0"/>
              </a:rPr>
              <a:t>M-I SWACO</a:t>
            </a:r>
            <a:endParaRPr lang="en-US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Gran Via </a:t>
            </a:r>
            <a:r>
              <a:rPr lang="en-US" sz="1800" dirty="0" err="1">
                <a:latin typeface="Arial" charset="0"/>
              </a:rPr>
              <a:t>Corts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Catalanes</a:t>
            </a:r>
            <a:r>
              <a:rPr lang="en-US" sz="1800" dirty="0">
                <a:latin typeface="Arial" charset="0"/>
              </a:rPr>
              <a:t> 701 </a:t>
            </a:r>
            <a:r>
              <a:rPr lang="en-US" sz="1800" dirty="0" smtClean="0">
                <a:latin typeface="Arial" charset="0"/>
              </a:rPr>
              <a:t>3r </a:t>
            </a:r>
            <a:r>
              <a:rPr lang="en-US" sz="1800" dirty="0">
                <a:latin typeface="Arial" charset="0"/>
              </a:rPr>
              <a:t>1a A</a:t>
            </a:r>
          </a:p>
          <a:p>
            <a:r>
              <a:rPr lang="en-US" sz="1800" dirty="0">
                <a:latin typeface="Arial" charset="0"/>
              </a:rPr>
              <a:t>E-08013 Barcelona Spain</a:t>
            </a:r>
          </a:p>
          <a:p>
            <a:r>
              <a:rPr lang="nb-NO" sz="1800" dirty="0">
                <a:latin typeface="Arial" charset="0"/>
              </a:rPr>
              <a:t>www.ecutec.eu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9100" y="4144963"/>
            <a:ext cx="4006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latin typeface="Arial" charset="0"/>
              </a:rPr>
              <a:t>Joe Röttle</a:t>
            </a:r>
          </a:p>
          <a:p>
            <a:r>
              <a:rPr lang="en-US">
                <a:latin typeface="Arial" charset="0"/>
              </a:rPr>
              <a:t>Global Sales Manager</a:t>
            </a:r>
            <a:endParaRPr lang="nb-NO">
              <a:latin typeface="Arial" charset="0"/>
            </a:endParaRPr>
          </a:p>
          <a:p>
            <a:r>
              <a:rPr lang="nb-NO">
                <a:latin typeface="Arial" charset="0"/>
              </a:rPr>
              <a:t>phone: +34 93 24 777 00</a:t>
            </a:r>
          </a:p>
          <a:p>
            <a:r>
              <a:rPr lang="nb-NO">
                <a:latin typeface="Arial" charset="0"/>
              </a:rPr>
              <a:t>email: j.roettle@ecutec.eu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24388" y="3871408"/>
            <a:ext cx="40068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a-ES" b="1" dirty="0" smtClean="0">
                <a:latin typeface="Arial" charset="0"/>
              </a:rPr>
              <a:t>Per</a:t>
            </a:r>
            <a:r>
              <a:rPr lang="ca-ES" sz="2800" b="1" dirty="0" smtClean="0">
                <a:latin typeface="Arial" charset="0"/>
              </a:rPr>
              <a:t> </a:t>
            </a:r>
            <a:r>
              <a:rPr lang="ca-ES" b="1" dirty="0" smtClean="0">
                <a:latin typeface="Arial" charset="0"/>
              </a:rPr>
              <a:t>l’  </a:t>
            </a:r>
            <a:r>
              <a:rPr lang="ca-ES" sz="2800" b="1" dirty="0" smtClean="0">
                <a:latin typeface="Arial" charset="0"/>
              </a:rPr>
              <a:t>ITALIA </a:t>
            </a:r>
          </a:p>
          <a:p>
            <a:r>
              <a:rPr lang="ca-ES" sz="2800" b="1" dirty="0" smtClean="0">
                <a:latin typeface="Arial" charset="0"/>
              </a:rPr>
              <a:t>ALMOIT </a:t>
            </a:r>
            <a:r>
              <a:rPr lang="ca-ES" sz="2800" b="1" dirty="0" smtClean="0">
                <a:latin typeface="Arial" charset="0"/>
              </a:rPr>
              <a:t>s.r.l. </a:t>
            </a:r>
            <a:endParaRPr lang="ca-ES" sz="2800" b="1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Massimo/Francesco </a:t>
            </a:r>
            <a:r>
              <a:rPr lang="en-US" dirty="0" smtClean="0">
                <a:latin typeface="Arial" charset="0"/>
              </a:rPr>
              <a:t>Adorni</a:t>
            </a:r>
            <a:endParaRPr lang="ca-ES" dirty="0" smtClean="0">
              <a:latin typeface="Arial" charset="0"/>
            </a:endParaRPr>
          </a:p>
          <a:p>
            <a:r>
              <a:rPr lang="nb-NO" dirty="0" smtClean="0">
                <a:latin typeface="Arial" charset="0"/>
              </a:rPr>
              <a:t>+</a:t>
            </a:r>
            <a:r>
              <a:rPr lang="ca-ES" dirty="0" smtClean="0"/>
              <a:t> </a:t>
            </a:r>
            <a:r>
              <a:rPr lang="ca-ES" dirty="0" smtClean="0">
                <a:latin typeface="Arial" charset="0"/>
              </a:rPr>
              <a:t>39 </a:t>
            </a:r>
            <a:r>
              <a:rPr lang="ca-ES" dirty="0" smtClean="0">
                <a:latin typeface="Arial" charset="0"/>
              </a:rPr>
              <a:t>035 230368</a:t>
            </a:r>
            <a:endParaRPr lang="nb-NO" dirty="0">
              <a:latin typeface="Arial" charset="0"/>
            </a:endParaRPr>
          </a:p>
          <a:p>
            <a:r>
              <a:rPr lang="nb-NO" dirty="0">
                <a:latin typeface="Arial" charset="0"/>
              </a:rPr>
              <a:t>email: </a:t>
            </a:r>
            <a:r>
              <a:rPr lang="nb-NO" dirty="0" smtClean="0">
                <a:latin typeface="Arial" charset="0"/>
              </a:rPr>
              <a:t>info</a:t>
            </a:r>
            <a:r>
              <a:rPr lang="nb-NO" dirty="0" smtClean="0">
                <a:latin typeface="Arial" charset="0"/>
              </a:rPr>
              <a:t>@almoit.com</a:t>
            </a:r>
            <a:endParaRPr lang="nb-NO" dirty="0"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7034" y="1137603"/>
            <a:ext cx="3529014" cy="538798"/>
            <a:chOff x="722313" y="3789363"/>
            <a:chExt cx="2401887" cy="366712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66875" y="3789363"/>
              <a:ext cx="182563" cy="350837"/>
            </a:xfrm>
            <a:custGeom>
              <a:avLst/>
              <a:gdLst/>
              <a:ahLst/>
              <a:cxnLst>
                <a:cxn ang="0">
                  <a:pos x="50" y="130"/>
                </a:cxn>
                <a:cxn ang="0">
                  <a:pos x="68" y="130"/>
                </a:cxn>
                <a:cxn ang="0">
                  <a:pos x="78" y="140"/>
                </a:cxn>
                <a:cxn ang="0">
                  <a:pos x="68" y="150"/>
                </a:cxn>
                <a:cxn ang="0">
                  <a:pos x="50" y="150"/>
                </a:cxn>
                <a:cxn ang="0">
                  <a:pos x="0" y="100"/>
                </a:cxn>
                <a:cxn ang="0">
                  <a:pos x="0" y="62"/>
                </a:cxn>
                <a:cxn ang="0">
                  <a:pos x="0" y="39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41"/>
                </a:cxn>
                <a:cxn ang="0">
                  <a:pos x="38" y="41"/>
                </a:cxn>
                <a:cxn ang="0">
                  <a:pos x="49" y="50"/>
                </a:cxn>
                <a:cxn ang="0">
                  <a:pos x="38" y="60"/>
                </a:cxn>
                <a:cxn ang="0">
                  <a:pos x="20" y="60"/>
                </a:cxn>
                <a:cxn ang="0">
                  <a:pos x="20" y="100"/>
                </a:cxn>
                <a:cxn ang="0">
                  <a:pos x="50" y="130"/>
                </a:cxn>
              </a:cxnLst>
              <a:rect l="0" t="0" r="r" b="b"/>
              <a:pathLst>
                <a:path w="78" h="150">
                  <a:moveTo>
                    <a:pt x="50" y="130"/>
                  </a:moveTo>
                  <a:cubicBezTo>
                    <a:pt x="50" y="130"/>
                    <a:pt x="68" y="130"/>
                    <a:pt x="68" y="130"/>
                  </a:cubicBezTo>
                  <a:cubicBezTo>
                    <a:pt x="74" y="130"/>
                    <a:pt x="78" y="134"/>
                    <a:pt x="78" y="140"/>
                  </a:cubicBezTo>
                  <a:cubicBezTo>
                    <a:pt x="78" y="146"/>
                    <a:pt x="74" y="150"/>
                    <a:pt x="68" y="150"/>
                  </a:cubicBezTo>
                  <a:cubicBezTo>
                    <a:pt x="68" y="150"/>
                    <a:pt x="50" y="150"/>
                    <a:pt x="50" y="150"/>
                  </a:cubicBezTo>
                  <a:cubicBezTo>
                    <a:pt x="22" y="150"/>
                    <a:pt x="0" y="129"/>
                    <a:pt x="0" y="100"/>
                  </a:cubicBezTo>
                  <a:cubicBezTo>
                    <a:pt x="0" y="100"/>
                    <a:pt x="0" y="62"/>
                    <a:pt x="0" y="62"/>
                  </a:cubicBezTo>
                  <a:cubicBezTo>
                    <a:pt x="0" y="62"/>
                    <a:pt x="0" y="39"/>
                    <a:pt x="0" y="39"/>
                  </a:cubicBezTo>
                  <a:cubicBezTo>
                    <a:pt x="0" y="39"/>
                    <a:pt x="0" y="10"/>
                    <a:pt x="0" y="10"/>
                  </a:cubicBezTo>
                  <a:cubicBezTo>
                    <a:pt x="0" y="4"/>
                    <a:pt x="3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0"/>
                    <a:pt x="20" y="41"/>
                    <a:pt x="20" y="41"/>
                  </a:cubicBezTo>
                  <a:cubicBezTo>
                    <a:pt x="20" y="41"/>
                    <a:pt x="38" y="41"/>
                    <a:pt x="38" y="41"/>
                  </a:cubicBezTo>
                  <a:cubicBezTo>
                    <a:pt x="44" y="41"/>
                    <a:pt x="49" y="44"/>
                    <a:pt x="49" y="50"/>
                  </a:cubicBezTo>
                  <a:cubicBezTo>
                    <a:pt x="49" y="57"/>
                    <a:pt x="44" y="60"/>
                    <a:pt x="38" y="60"/>
                  </a:cubicBezTo>
                  <a:cubicBezTo>
                    <a:pt x="38" y="60"/>
                    <a:pt x="20" y="60"/>
                    <a:pt x="20" y="60"/>
                  </a:cubicBezTo>
                  <a:cubicBezTo>
                    <a:pt x="20" y="60"/>
                    <a:pt x="20" y="100"/>
                    <a:pt x="20" y="100"/>
                  </a:cubicBezTo>
                  <a:cubicBezTo>
                    <a:pt x="20" y="116"/>
                    <a:pt x="35" y="130"/>
                    <a:pt x="50" y="13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855913" y="3790950"/>
              <a:ext cx="188912" cy="349250"/>
            </a:xfrm>
            <a:custGeom>
              <a:avLst/>
              <a:gdLst/>
              <a:ahLst/>
              <a:cxnLst>
                <a:cxn ang="0">
                  <a:pos x="20" y="99"/>
                </a:cxn>
                <a:cxn ang="0">
                  <a:pos x="49" y="129"/>
                </a:cxn>
                <a:cxn ang="0">
                  <a:pos x="69" y="129"/>
                </a:cxn>
                <a:cxn ang="0">
                  <a:pos x="81" y="139"/>
                </a:cxn>
                <a:cxn ang="0">
                  <a:pos x="69" y="149"/>
                </a:cxn>
                <a:cxn ang="0">
                  <a:pos x="49" y="149"/>
                </a:cxn>
                <a:cxn ang="0">
                  <a:pos x="0" y="99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99"/>
                </a:cxn>
              </a:cxnLst>
              <a:rect l="0" t="0" r="r" b="b"/>
              <a:pathLst>
                <a:path w="81" h="149">
                  <a:moveTo>
                    <a:pt x="20" y="99"/>
                  </a:moveTo>
                  <a:cubicBezTo>
                    <a:pt x="20" y="114"/>
                    <a:pt x="34" y="129"/>
                    <a:pt x="49" y="129"/>
                  </a:cubicBezTo>
                  <a:cubicBezTo>
                    <a:pt x="49" y="129"/>
                    <a:pt x="69" y="129"/>
                    <a:pt x="69" y="129"/>
                  </a:cubicBezTo>
                  <a:cubicBezTo>
                    <a:pt x="76" y="129"/>
                    <a:pt x="81" y="133"/>
                    <a:pt x="81" y="139"/>
                  </a:cubicBezTo>
                  <a:cubicBezTo>
                    <a:pt x="81" y="145"/>
                    <a:pt x="76" y="149"/>
                    <a:pt x="69" y="149"/>
                  </a:cubicBezTo>
                  <a:cubicBezTo>
                    <a:pt x="69" y="149"/>
                    <a:pt x="49" y="149"/>
                    <a:pt x="49" y="149"/>
                  </a:cubicBezTo>
                  <a:cubicBezTo>
                    <a:pt x="21" y="149"/>
                    <a:pt x="1" y="129"/>
                    <a:pt x="0" y="99"/>
                  </a:cubicBezTo>
                  <a:cubicBezTo>
                    <a:pt x="0" y="99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00"/>
                    <a:pt x="20" y="99"/>
                    <a:pt x="20" y="9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3016250" y="3790950"/>
              <a:ext cx="104775" cy="104775"/>
            </a:xfrm>
            <a:custGeom>
              <a:avLst/>
              <a:gdLst/>
              <a:ahLst/>
              <a:cxnLst>
                <a:cxn ang="0">
                  <a:pos x="17" y="21"/>
                </a:cxn>
                <a:cxn ang="0">
                  <a:pos x="17" y="14"/>
                </a:cxn>
                <a:cxn ang="0">
                  <a:pos x="24" y="14"/>
                </a:cxn>
                <a:cxn ang="0">
                  <a:pos x="31" y="17"/>
                </a:cxn>
                <a:cxn ang="0">
                  <a:pos x="22" y="21"/>
                </a:cxn>
                <a:cxn ang="0">
                  <a:pos x="17" y="21"/>
                </a:cxn>
                <a:cxn ang="0">
                  <a:pos x="26" y="24"/>
                </a:cxn>
                <a:cxn ang="0">
                  <a:pos x="34" y="17"/>
                </a:cxn>
                <a:cxn ang="0">
                  <a:pos x="25" y="11"/>
                </a:cxn>
                <a:cxn ang="0">
                  <a:pos x="14" y="11"/>
                </a:cxn>
                <a:cxn ang="0">
                  <a:pos x="14" y="36"/>
                </a:cxn>
                <a:cxn ang="0">
                  <a:pos x="17" y="36"/>
                </a:cxn>
                <a:cxn ang="0">
                  <a:pos x="17" y="24"/>
                </a:cxn>
                <a:cxn ang="0">
                  <a:pos x="23" y="24"/>
                </a:cxn>
                <a:cxn ang="0">
                  <a:pos x="30" y="36"/>
                </a:cxn>
                <a:cxn ang="0">
                  <a:pos x="33" y="36"/>
                </a:cxn>
                <a:cxn ang="0">
                  <a:pos x="26" y="24"/>
                </a:cxn>
                <a:cxn ang="0">
                  <a:pos x="22" y="43"/>
                </a:cxn>
                <a:cxn ang="0">
                  <a:pos x="3" y="23"/>
                </a:cxn>
                <a:cxn ang="0">
                  <a:pos x="22" y="3"/>
                </a:cxn>
                <a:cxn ang="0">
                  <a:pos x="42" y="23"/>
                </a:cxn>
                <a:cxn ang="0">
                  <a:pos x="22" y="43"/>
                </a:cxn>
                <a:cxn ang="0">
                  <a:pos x="22" y="45"/>
                </a:cxn>
                <a:cxn ang="0">
                  <a:pos x="45" y="23"/>
                </a:cxn>
                <a:cxn ang="0">
                  <a:pos x="22" y="0"/>
                </a:cxn>
                <a:cxn ang="0">
                  <a:pos x="0" y="23"/>
                </a:cxn>
                <a:cxn ang="0">
                  <a:pos x="22" y="45"/>
                </a:cxn>
              </a:cxnLst>
              <a:rect l="0" t="0" r="r" b="b"/>
              <a:pathLst>
                <a:path w="45" h="45">
                  <a:moveTo>
                    <a:pt x="17" y="21"/>
                  </a:moveTo>
                  <a:cubicBezTo>
                    <a:pt x="17" y="21"/>
                    <a:pt x="17" y="14"/>
                    <a:pt x="17" y="14"/>
                  </a:cubicBezTo>
                  <a:cubicBezTo>
                    <a:pt x="17" y="14"/>
                    <a:pt x="24" y="14"/>
                    <a:pt x="24" y="14"/>
                  </a:cubicBezTo>
                  <a:cubicBezTo>
                    <a:pt x="27" y="14"/>
                    <a:pt x="31" y="14"/>
                    <a:pt x="31" y="17"/>
                  </a:cubicBezTo>
                  <a:cubicBezTo>
                    <a:pt x="31" y="22"/>
                    <a:pt x="25" y="21"/>
                    <a:pt x="22" y="21"/>
                  </a:cubicBezTo>
                  <a:cubicBezTo>
                    <a:pt x="22" y="21"/>
                    <a:pt x="17" y="21"/>
                    <a:pt x="17" y="21"/>
                  </a:cubicBezTo>
                  <a:close/>
                  <a:moveTo>
                    <a:pt x="26" y="24"/>
                  </a:moveTo>
                  <a:cubicBezTo>
                    <a:pt x="30" y="24"/>
                    <a:pt x="34" y="22"/>
                    <a:pt x="34" y="17"/>
                  </a:cubicBezTo>
                  <a:cubicBezTo>
                    <a:pt x="34" y="13"/>
                    <a:pt x="32" y="11"/>
                    <a:pt x="25" y="11"/>
                  </a:cubicBezTo>
                  <a:cubicBezTo>
                    <a:pt x="25" y="11"/>
                    <a:pt x="14" y="11"/>
                    <a:pt x="14" y="11"/>
                  </a:cubicBezTo>
                  <a:cubicBezTo>
                    <a:pt x="14" y="11"/>
                    <a:pt x="14" y="36"/>
                    <a:pt x="14" y="36"/>
                  </a:cubicBezTo>
                  <a:cubicBezTo>
                    <a:pt x="14" y="36"/>
                    <a:pt x="17" y="36"/>
                    <a:pt x="17" y="36"/>
                  </a:cubicBezTo>
                  <a:cubicBezTo>
                    <a:pt x="17" y="36"/>
                    <a:pt x="17" y="24"/>
                    <a:pt x="17" y="24"/>
                  </a:cubicBezTo>
                  <a:cubicBezTo>
                    <a:pt x="17" y="24"/>
                    <a:pt x="23" y="24"/>
                    <a:pt x="23" y="24"/>
                  </a:cubicBezTo>
                  <a:cubicBezTo>
                    <a:pt x="23" y="24"/>
                    <a:pt x="30" y="36"/>
                    <a:pt x="30" y="36"/>
                  </a:cubicBezTo>
                  <a:cubicBezTo>
                    <a:pt x="30" y="36"/>
                    <a:pt x="33" y="36"/>
                    <a:pt x="33" y="36"/>
                  </a:cubicBezTo>
                  <a:cubicBezTo>
                    <a:pt x="33" y="36"/>
                    <a:pt x="26" y="24"/>
                    <a:pt x="26" y="24"/>
                  </a:cubicBezTo>
                  <a:close/>
                  <a:moveTo>
                    <a:pt x="22" y="43"/>
                  </a:moveTo>
                  <a:cubicBezTo>
                    <a:pt x="11" y="43"/>
                    <a:pt x="3" y="34"/>
                    <a:pt x="3" y="23"/>
                  </a:cubicBezTo>
                  <a:cubicBezTo>
                    <a:pt x="3" y="12"/>
                    <a:pt x="11" y="3"/>
                    <a:pt x="22" y="3"/>
                  </a:cubicBezTo>
                  <a:cubicBezTo>
                    <a:pt x="33" y="3"/>
                    <a:pt x="42" y="12"/>
                    <a:pt x="42" y="23"/>
                  </a:cubicBezTo>
                  <a:cubicBezTo>
                    <a:pt x="42" y="34"/>
                    <a:pt x="33" y="43"/>
                    <a:pt x="22" y="43"/>
                  </a:cubicBezTo>
                  <a:close/>
                  <a:moveTo>
                    <a:pt x="22" y="45"/>
                  </a:moveTo>
                  <a:cubicBezTo>
                    <a:pt x="35" y="45"/>
                    <a:pt x="45" y="35"/>
                    <a:pt x="45" y="23"/>
                  </a:cubicBezTo>
                  <a:cubicBezTo>
                    <a:pt x="45" y="10"/>
                    <a:pt x="35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376363" y="3905250"/>
              <a:ext cx="234950" cy="234950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1" y="9"/>
                </a:cxn>
                <a:cxn ang="0">
                  <a:pos x="91" y="0"/>
                </a:cxn>
                <a:cxn ang="0">
                  <a:pos x="101" y="10"/>
                </a:cxn>
                <a:cxn ang="0">
                  <a:pos x="101" y="50"/>
                </a:cxn>
                <a:cxn ang="0">
                  <a:pos x="52" y="100"/>
                </a:cxn>
                <a:cxn ang="0">
                  <a:pos x="0" y="49"/>
                </a:cxn>
                <a:cxn ang="0">
                  <a:pos x="1" y="10"/>
                </a:cxn>
                <a:cxn ang="0">
                  <a:pos x="11" y="0"/>
                </a:cxn>
                <a:cxn ang="0">
                  <a:pos x="21" y="9"/>
                </a:cxn>
                <a:cxn ang="0">
                  <a:pos x="22" y="50"/>
                </a:cxn>
                <a:cxn ang="0">
                  <a:pos x="51" y="80"/>
                </a:cxn>
                <a:cxn ang="0">
                  <a:pos x="80" y="50"/>
                </a:cxn>
              </a:cxnLst>
              <a:rect l="0" t="0" r="r" b="b"/>
              <a:pathLst>
                <a:path w="101" h="100">
                  <a:moveTo>
                    <a:pt x="80" y="50"/>
                  </a:moveTo>
                  <a:cubicBezTo>
                    <a:pt x="80" y="50"/>
                    <a:pt x="81" y="10"/>
                    <a:pt x="81" y="9"/>
                  </a:cubicBezTo>
                  <a:cubicBezTo>
                    <a:pt x="81" y="3"/>
                    <a:pt x="84" y="0"/>
                    <a:pt x="91" y="0"/>
                  </a:cubicBezTo>
                  <a:cubicBezTo>
                    <a:pt x="97" y="0"/>
                    <a:pt x="101" y="4"/>
                    <a:pt x="101" y="10"/>
                  </a:cubicBezTo>
                  <a:cubicBezTo>
                    <a:pt x="101" y="10"/>
                    <a:pt x="101" y="50"/>
                    <a:pt x="101" y="50"/>
                  </a:cubicBezTo>
                  <a:cubicBezTo>
                    <a:pt x="101" y="79"/>
                    <a:pt x="80" y="100"/>
                    <a:pt x="52" y="100"/>
                  </a:cubicBezTo>
                  <a:cubicBezTo>
                    <a:pt x="23" y="100"/>
                    <a:pt x="0" y="78"/>
                    <a:pt x="0" y="49"/>
                  </a:cubicBezTo>
                  <a:cubicBezTo>
                    <a:pt x="0" y="49"/>
                    <a:pt x="1" y="10"/>
                    <a:pt x="1" y="10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7" y="0"/>
                    <a:pt x="21" y="3"/>
                    <a:pt x="21" y="9"/>
                  </a:cubicBezTo>
                  <a:cubicBezTo>
                    <a:pt x="21" y="9"/>
                    <a:pt x="22" y="50"/>
                    <a:pt x="22" y="50"/>
                  </a:cubicBezTo>
                  <a:cubicBezTo>
                    <a:pt x="22" y="66"/>
                    <a:pt x="36" y="80"/>
                    <a:pt x="51" y="80"/>
                  </a:cubicBezTo>
                  <a:cubicBezTo>
                    <a:pt x="67" y="80"/>
                    <a:pt x="80" y="66"/>
                    <a:pt x="80" y="5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554288" y="3883025"/>
              <a:ext cx="227012" cy="273050"/>
            </a:xfrm>
            <a:custGeom>
              <a:avLst/>
              <a:gdLst/>
              <a:ahLst/>
              <a:cxnLst>
                <a:cxn ang="0">
                  <a:pos x="86" y="70"/>
                </a:cxn>
                <a:cxn ang="0">
                  <a:pos x="94" y="86"/>
                </a:cxn>
                <a:cxn ang="0">
                  <a:pos x="76" y="103"/>
                </a:cxn>
                <a:cxn ang="0">
                  <a:pos x="4" y="86"/>
                </a:cxn>
                <a:cxn ang="0">
                  <a:pos x="8" y="71"/>
                </a:cxn>
                <a:cxn ang="0">
                  <a:pos x="22" y="75"/>
                </a:cxn>
                <a:cxn ang="0">
                  <a:pos x="71" y="82"/>
                </a:cxn>
                <a:cxn ang="0">
                  <a:pos x="8" y="48"/>
                </a:cxn>
                <a:cxn ang="0">
                  <a:pos x="3" y="32"/>
                </a:cxn>
                <a:cxn ang="0">
                  <a:pos x="21" y="15"/>
                </a:cxn>
                <a:cxn ang="0">
                  <a:pos x="92" y="31"/>
                </a:cxn>
                <a:cxn ang="0">
                  <a:pos x="88" y="45"/>
                </a:cxn>
                <a:cxn ang="0">
                  <a:pos x="71" y="40"/>
                </a:cxn>
                <a:cxn ang="0">
                  <a:pos x="28" y="36"/>
                </a:cxn>
                <a:cxn ang="0">
                  <a:pos x="86" y="70"/>
                </a:cxn>
              </a:cxnLst>
              <a:rect l="0" t="0" r="r" b="b"/>
              <a:pathLst>
                <a:path w="97" h="117">
                  <a:moveTo>
                    <a:pt x="86" y="70"/>
                  </a:moveTo>
                  <a:cubicBezTo>
                    <a:pt x="91" y="73"/>
                    <a:pt x="97" y="81"/>
                    <a:pt x="94" y="86"/>
                  </a:cubicBezTo>
                  <a:cubicBezTo>
                    <a:pt x="90" y="94"/>
                    <a:pt x="85" y="98"/>
                    <a:pt x="76" y="103"/>
                  </a:cubicBezTo>
                  <a:cubicBezTo>
                    <a:pt x="51" y="117"/>
                    <a:pt x="19" y="110"/>
                    <a:pt x="4" y="86"/>
                  </a:cubicBezTo>
                  <a:cubicBezTo>
                    <a:pt x="1" y="80"/>
                    <a:pt x="2" y="75"/>
                    <a:pt x="8" y="71"/>
                  </a:cubicBezTo>
                  <a:cubicBezTo>
                    <a:pt x="13" y="68"/>
                    <a:pt x="19" y="69"/>
                    <a:pt x="22" y="75"/>
                  </a:cubicBezTo>
                  <a:cubicBezTo>
                    <a:pt x="34" y="93"/>
                    <a:pt x="55" y="96"/>
                    <a:pt x="71" y="82"/>
                  </a:cubicBezTo>
                  <a:cubicBezTo>
                    <a:pt x="71" y="82"/>
                    <a:pt x="8" y="48"/>
                    <a:pt x="8" y="48"/>
                  </a:cubicBezTo>
                  <a:cubicBezTo>
                    <a:pt x="3" y="45"/>
                    <a:pt x="0" y="38"/>
                    <a:pt x="3" y="32"/>
                  </a:cubicBezTo>
                  <a:cubicBezTo>
                    <a:pt x="8" y="24"/>
                    <a:pt x="13" y="20"/>
                    <a:pt x="21" y="15"/>
                  </a:cubicBezTo>
                  <a:cubicBezTo>
                    <a:pt x="46" y="0"/>
                    <a:pt x="78" y="6"/>
                    <a:pt x="92" y="31"/>
                  </a:cubicBezTo>
                  <a:cubicBezTo>
                    <a:pt x="95" y="36"/>
                    <a:pt x="94" y="42"/>
                    <a:pt x="88" y="45"/>
                  </a:cubicBezTo>
                  <a:cubicBezTo>
                    <a:pt x="82" y="49"/>
                    <a:pt x="75" y="45"/>
                    <a:pt x="71" y="40"/>
                  </a:cubicBezTo>
                  <a:cubicBezTo>
                    <a:pt x="59" y="22"/>
                    <a:pt x="42" y="24"/>
                    <a:pt x="28" y="36"/>
                  </a:cubicBezTo>
                  <a:cubicBezTo>
                    <a:pt x="28" y="36"/>
                    <a:pt x="86" y="70"/>
                    <a:pt x="86" y="7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2792413" y="4086225"/>
              <a:ext cx="50800" cy="53975"/>
            </a:xfrm>
            <a:prstGeom prst="ellipse">
              <a:avLst/>
            </a:pr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070225" y="4086225"/>
              <a:ext cx="53975" cy="53975"/>
            </a:xfrm>
            <a:prstGeom prst="ellipse">
              <a:avLst/>
            </a:pr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155825" y="3898900"/>
              <a:ext cx="233363" cy="242888"/>
            </a:xfrm>
            <a:custGeom>
              <a:avLst/>
              <a:gdLst/>
              <a:ahLst/>
              <a:cxnLst>
                <a:cxn ang="0">
                  <a:pos x="97" y="80"/>
                </a:cxn>
                <a:cxn ang="0">
                  <a:pos x="54" y="103"/>
                </a:cxn>
                <a:cxn ang="0">
                  <a:pos x="1" y="52"/>
                </a:cxn>
                <a:cxn ang="0">
                  <a:pos x="53" y="0"/>
                </a:cxn>
                <a:cxn ang="0">
                  <a:pos x="96" y="23"/>
                </a:cxn>
                <a:cxn ang="0">
                  <a:pos x="93" y="38"/>
                </a:cxn>
                <a:cxn ang="0">
                  <a:pos x="77" y="35"/>
                </a:cxn>
                <a:cxn ang="0">
                  <a:pos x="51" y="19"/>
                </a:cxn>
                <a:cxn ang="0">
                  <a:pos x="21" y="50"/>
                </a:cxn>
                <a:cxn ang="0">
                  <a:pos x="52" y="84"/>
                </a:cxn>
                <a:cxn ang="0">
                  <a:pos x="78" y="69"/>
                </a:cxn>
                <a:cxn ang="0">
                  <a:pos x="94" y="65"/>
                </a:cxn>
                <a:cxn ang="0">
                  <a:pos x="97" y="80"/>
                </a:cxn>
              </a:cxnLst>
              <a:rect l="0" t="0" r="r" b="b"/>
              <a:pathLst>
                <a:path w="100" h="104">
                  <a:moveTo>
                    <a:pt x="97" y="80"/>
                  </a:moveTo>
                  <a:cubicBezTo>
                    <a:pt x="88" y="94"/>
                    <a:pt x="71" y="103"/>
                    <a:pt x="54" y="103"/>
                  </a:cubicBezTo>
                  <a:cubicBezTo>
                    <a:pt x="21" y="104"/>
                    <a:pt x="1" y="77"/>
                    <a:pt x="1" y="52"/>
                  </a:cubicBezTo>
                  <a:cubicBezTo>
                    <a:pt x="0" y="23"/>
                    <a:pt x="24" y="0"/>
                    <a:pt x="53" y="0"/>
                  </a:cubicBezTo>
                  <a:cubicBezTo>
                    <a:pt x="71" y="0"/>
                    <a:pt x="87" y="9"/>
                    <a:pt x="96" y="23"/>
                  </a:cubicBezTo>
                  <a:cubicBezTo>
                    <a:pt x="100" y="29"/>
                    <a:pt x="99" y="35"/>
                    <a:pt x="93" y="38"/>
                  </a:cubicBezTo>
                  <a:cubicBezTo>
                    <a:pt x="88" y="42"/>
                    <a:pt x="81" y="40"/>
                    <a:pt x="77" y="35"/>
                  </a:cubicBezTo>
                  <a:cubicBezTo>
                    <a:pt x="72" y="27"/>
                    <a:pt x="63" y="19"/>
                    <a:pt x="51" y="19"/>
                  </a:cubicBezTo>
                  <a:cubicBezTo>
                    <a:pt x="31" y="20"/>
                    <a:pt x="21" y="35"/>
                    <a:pt x="21" y="50"/>
                  </a:cubicBezTo>
                  <a:cubicBezTo>
                    <a:pt x="21" y="66"/>
                    <a:pt x="31" y="83"/>
                    <a:pt x="52" y="84"/>
                  </a:cubicBezTo>
                  <a:cubicBezTo>
                    <a:pt x="65" y="84"/>
                    <a:pt x="73" y="77"/>
                    <a:pt x="78" y="69"/>
                  </a:cubicBezTo>
                  <a:cubicBezTo>
                    <a:pt x="81" y="64"/>
                    <a:pt x="88" y="62"/>
                    <a:pt x="94" y="65"/>
                  </a:cubicBezTo>
                  <a:cubicBezTo>
                    <a:pt x="99" y="69"/>
                    <a:pt x="99" y="73"/>
                    <a:pt x="97" y="8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00138" y="3898900"/>
              <a:ext cx="231775" cy="242888"/>
            </a:xfrm>
            <a:custGeom>
              <a:avLst/>
              <a:gdLst/>
              <a:ahLst/>
              <a:cxnLst>
                <a:cxn ang="0">
                  <a:pos x="97" y="80"/>
                </a:cxn>
                <a:cxn ang="0">
                  <a:pos x="54" y="103"/>
                </a:cxn>
                <a:cxn ang="0">
                  <a:pos x="1" y="52"/>
                </a:cxn>
                <a:cxn ang="0">
                  <a:pos x="52" y="0"/>
                </a:cxn>
                <a:cxn ang="0">
                  <a:pos x="96" y="23"/>
                </a:cxn>
                <a:cxn ang="0">
                  <a:pos x="93" y="38"/>
                </a:cxn>
                <a:cxn ang="0">
                  <a:pos x="77" y="35"/>
                </a:cxn>
                <a:cxn ang="0">
                  <a:pos x="51" y="19"/>
                </a:cxn>
                <a:cxn ang="0">
                  <a:pos x="21" y="50"/>
                </a:cxn>
                <a:cxn ang="0">
                  <a:pos x="52" y="84"/>
                </a:cxn>
                <a:cxn ang="0">
                  <a:pos x="77" y="69"/>
                </a:cxn>
                <a:cxn ang="0">
                  <a:pos x="94" y="65"/>
                </a:cxn>
                <a:cxn ang="0">
                  <a:pos x="97" y="80"/>
                </a:cxn>
              </a:cxnLst>
              <a:rect l="0" t="0" r="r" b="b"/>
              <a:pathLst>
                <a:path w="99" h="104">
                  <a:moveTo>
                    <a:pt x="97" y="80"/>
                  </a:moveTo>
                  <a:cubicBezTo>
                    <a:pt x="88" y="94"/>
                    <a:pt x="70" y="103"/>
                    <a:pt x="54" y="103"/>
                  </a:cubicBezTo>
                  <a:cubicBezTo>
                    <a:pt x="21" y="104"/>
                    <a:pt x="1" y="77"/>
                    <a:pt x="1" y="52"/>
                  </a:cubicBezTo>
                  <a:cubicBezTo>
                    <a:pt x="0" y="23"/>
                    <a:pt x="24" y="0"/>
                    <a:pt x="52" y="0"/>
                  </a:cubicBezTo>
                  <a:cubicBezTo>
                    <a:pt x="71" y="0"/>
                    <a:pt x="87" y="9"/>
                    <a:pt x="96" y="23"/>
                  </a:cubicBezTo>
                  <a:cubicBezTo>
                    <a:pt x="99" y="29"/>
                    <a:pt x="98" y="35"/>
                    <a:pt x="93" y="38"/>
                  </a:cubicBezTo>
                  <a:cubicBezTo>
                    <a:pt x="88" y="42"/>
                    <a:pt x="81" y="40"/>
                    <a:pt x="77" y="35"/>
                  </a:cubicBezTo>
                  <a:cubicBezTo>
                    <a:pt x="72" y="27"/>
                    <a:pt x="63" y="19"/>
                    <a:pt x="51" y="19"/>
                  </a:cubicBezTo>
                  <a:cubicBezTo>
                    <a:pt x="31" y="20"/>
                    <a:pt x="21" y="35"/>
                    <a:pt x="21" y="50"/>
                  </a:cubicBezTo>
                  <a:cubicBezTo>
                    <a:pt x="21" y="66"/>
                    <a:pt x="31" y="83"/>
                    <a:pt x="52" y="84"/>
                  </a:cubicBezTo>
                  <a:cubicBezTo>
                    <a:pt x="65" y="84"/>
                    <a:pt x="73" y="77"/>
                    <a:pt x="77" y="69"/>
                  </a:cubicBezTo>
                  <a:cubicBezTo>
                    <a:pt x="81" y="64"/>
                    <a:pt x="88" y="62"/>
                    <a:pt x="94" y="65"/>
                  </a:cubicBezTo>
                  <a:cubicBezTo>
                    <a:pt x="99" y="69"/>
                    <a:pt x="99" y="73"/>
                    <a:pt x="97" y="8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722313" y="3895725"/>
              <a:ext cx="338137" cy="249238"/>
            </a:xfrm>
            <a:custGeom>
              <a:avLst/>
              <a:gdLst/>
              <a:ahLst/>
              <a:cxnLst>
                <a:cxn ang="0">
                  <a:pos x="145" y="51"/>
                </a:cxn>
                <a:cxn ang="0">
                  <a:pos x="93" y="0"/>
                </a:cxn>
                <a:cxn ang="0">
                  <a:pos x="44" y="41"/>
                </a:cxn>
                <a:cxn ang="0">
                  <a:pos x="12" y="41"/>
                </a:cxn>
                <a:cxn ang="0">
                  <a:pos x="0" y="51"/>
                </a:cxn>
                <a:cxn ang="0">
                  <a:pos x="12" y="61"/>
                </a:cxn>
                <a:cxn ang="0">
                  <a:pos x="44" y="61"/>
                </a:cxn>
                <a:cxn ang="0">
                  <a:pos x="91" y="104"/>
                </a:cxn>
                <a:cxn ang="0">
                  <a:pos x="136" y="84"/>
                </a:cxn>
                <a:cxn ang="0">
                  <a:pos x="120" y="73"/>
                </a:cxn>
                <a:cxn ang="0">
                  <a:pos x="91" y="84"/>
                </a:cxn>
                <a:cxn ang="0">
                  <a:pos x="66" y="61"/>
                </a:cxn>
                <a:cxn ang="0">
                  <a:pos x="133" y="61"/>
                </a:cxn>
                <a:cxn ang="0">
                  <a:pos x="145" y="51"/>
                </a:cxn>
                <a:cxn ang="0">
                  <a:pos x="65" y="41"/>
                </a:cxn>
                <a:cxn ang="0">
                  <a:pos x="95" y="18"/>
                </a:cxn>
                <a:cxn ang="0">
                  <a:pos x="124" y="41"/>
                </a:cxn>
                <a:cxn ang="0">
                  <a:pos x="65" y="41"/>
                </a:cxn>
              </a:cxnLst>
              <a:rect l="0" t="0" r="r" b="b"/>
              <a:pathLst>
                <a:path w="145" h="106">
                  <a:moveTo>
                    <a:pt x="145" y="51"/>
                  </a:moveTo>
                  <a:cubicBezTo>
                    <a:pt x="144" y="20"/>
                    <a:pt x="122" y="0"/>
                    <a:pt x="93" y="0"/>
                  </a:cubicBezTo>
                  <a:cubicBezTo>
                    <a:pt x="69" y="0"/>
                    <a:pt x="49" y="19"/>
                    <a:pt x="44" y="41"/>
                  </a:cubicBezTo>
                  <a:cubicBezTo>
                    <a:pt x="44" y="41"/>
                    <a:pt x="12" y="41"/>
                    <a:pt x="12" y="41"/>
                  </a:cubicBezTo>
                  <a:cubicBezTo>
                    <a:pt x="6" y="41"/>
                    <a:pt x="0" y="45"/>
                    <a:pt x="0" y="51"/>
                  </a:cubicBezTo>
                  <a:cubicBezTo>
                    <a:pt x="0" y="57"/>
                    <a:pt x="6" y="61"/>
                    <a:pt x="12" y="61"/>
                  </a:cubicBezTo>
                  <a:cubicBezTo>
                    <a:pt x="12" y="61"/>
                    <a:pt x="44" y="61"/>
                    <a:pt x="44" y="61"/>
                  </a:cubicBezTo>
                  <a:cubicBezTo>
                    <a:pt x="49" y="83"/>
                    <a:pt x="67" y="102"/>
                    <a:pt x="91" y="104"/>
                  </a:cubicBezTo>
                  <a:cubicBezTo>
                    <a:pt x="111" y="106"/>
                    <a:pt x="127" y="98"/>
                    <a:pt x="136" y="84"/>
                  </a:cubicBezTo>
                  <a:cubicBezTo>
                    <a:pt x="139" y="78"/>
                    <a:pt x="129" y="65"/>
                    <a:pt x="120" y="73"/>
                  </a:cubicBezTo>
                  <a:cubicBezTo>
                    <a:pt x="114" y="81"/>
                    <a:pt x="104" y="86"/>
                    <a:pt x="91" y="84"/>
                  </a:cubicBezTo>
                  <a:cubicBezTo>
                    <a:pt x="79" y="82"/>
                    <a:pt x="70" y="72"/>
                    <a:pt x="66" y="61"/>
                  </a:cubicBezTo>
                  <a:cubicBezTo>
                    <a:pt x="66" y="61"/>
                    <a:pt x="133" y="61"/>
                    <a:pt x="133" y="61"/>
                  </a:cubicBezTo>
                  <a:cubicBezTo>
                    <a:pt x="133" y="61"/>
                    <a:pt x="145" y="61"/>
                    <a:pt x="145" y="51"/>
                  </a:cubicBezTo>
                  <a:close/>
                  <a:moveTo>
                    <a:pt x="65" y="41"/>
                  </a:moveTo>
                  <a:cubicBezTo>
                    <a:pt x="69" y="27"/>
                    <a:pt x="80" y="18"/>
                    <a:pt x="95" y="18"/>
                  </a:cubicBezTo>
                  <a:cubicBezTo>
                    <a:pt x="111" y="18"/>
                    <a:pt x="120" y="27"/>
                    <a:pt x="124" y="41"/>
                  </a:cubicBezTo>
                  <a:cubicBezTo>
                    <a:pt x="124" y="41"/>
                    <a:pt x="65" y="41"/>
                    <a:pt x="65" y="41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808163" y="3895725"/>
              <a:ext cx="307975" cy="249238"/>
            </a:xfrm>
            <a:custGeom>
              <a:avLst/>
              <a:gdLst/>
              <a:ahLst/>
              <a:cxnLst>
                <a:cxn ang="0">
                  <a:pos x="132" y="51"/>
                </a:cxn>
                <a:cxn ang="0">
                  <a:pos x="81" y="0"/>
                </a:cxn>
                <a:cxn ang="0">
                  <a:pos x="31" y="41"/>
                </a:cxn>
                <a:cxn ang="0">
                  <a:pos x="12" y="41"/>
                </a:cxn>
                <a:cxn ang="0">
                  <a:pos x="0" y="51"/>
                </a:cxn>
                <a:cxn ang="0">
                  <a:pos x="12" y="61"/>
                </a:cxn>
                <a:cxn ang="0">
                  <a:pos x="31" y="61"/>
                </a:cxn>
                <a:cxn ang="0">
                  <a:pos x="78" y="104"/>
                </a:cxn>
                <a:cxn ang="0">
                  <a:pos x="123" y="84"/>
                </a:cxn>
                <a:cxn ang="0">
                  <a:pos x="107" y="73"/>
                </a:cxn>
                <a:cxn ang="0">
                  <a:pos x="78" y="84"/>
                </a:cxn>
                <a:cxn ang="0">
                  <a:pos x="53" y="61"/>
                </a:cxn>
                <a:cxn ang="0">
                  <a:pos x="120" y="61"/>
                </a:cxn>
                <a:cxn ang="0">
                  <a:pos x="132" y="51"/>
                </a:cxn>
                <a:cxn ang="0">
                  <a:pos x="52" y="41"/>
                </a:cxn>
                <a:cxn ang="0">
                  <a:pos x="82" y="18"/>
                </a:cxn>
                <a:cxn ang="0">
                  <a:pos x="111" y="41"/>
                </a:cxn>
                <a:cxn ang="0">
                  <a:pos x="52" y="41"/>
                </a:cxn>
              </a:cxnLst>
              <a:rect l="0" t="0" r="r" b="b"/>
              <a:pathLst>
                <a:path w="132" h="106">
                  <a:moveTo>
                    <a:pt x="132" y="51"/>
                  </a:moveTo>
                  <a:cubicBezTo>
                    <a:pt x="131" y="20"/>
                    <a:pt x="109" y="0"/>
                    <a:pt x="81" y="0"/>
                  </a:cubicBezTo>
                  <a:cubicBezTo>
                    <a:pt x="56" y="0"/>
                    <a:pt x="36" y="19"/>
                    <a:pt x="31" y="41"/>
                  </a:cubicBezTo>
                  <a:cubicBezTo>
                    <a:pt x="31" y="41"/>
                    <a:pt x="12" y="41"/>
                    <a:pt x="12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1"/>
                    <a:pt x="12" y="61"/>
                  </a:cubicBezTo>
                  <a:cubicBezTo>
                    <a:pt x="12" y="61"/>
                    <a:pt x="31" y="61"/>
                    <a:pt x="31" y="61"/>
                  </a:cubicBezTo>
                  <a:cubicBezTo>
                    <a:pt x="36" y="83"/>
                    <a:pt x="54" y="102"/>
                    <a:pt x="78" y="104"/>
                  </a:cubicBezTo>
                  <a:cubicBezTo>
                    <a:pt x="98" y="106"/>
                    <a:pt x="114" y="98"/>
                    <a:pt x="123" y="84"/>
                  </a:cubicBezTo>
                  <a:cubicBezTo>
                    <a:pt x="126" y="78"/>
                    <a:pt x="116" y="65"/>
                    <a:pt x="107" y="73"/>
                  </a:cubicBezTo>
                  <a:cubicBezTo>
                    <a:pt x="101" y="81"/>
                    <a:pt x="91" y="86"/>
                    <a:pt x="78" y="84"/>
                  </a:cubicBezTo>
                  <a:cubicBezTo>
                    <a:pt x="66" y="82"/>
                    <a:pt x="57" y="72"/>
                    <a:pt x="53" y="61"/>
                  </a:cubicBezTo>
                  <a:cubicBezTo>
                    <a:pt x="53" y="61"/>
                    <a:pt x="120" y="61"/>
                    <a:pt x="120" y="61"/>
                  </a:cubicBezTo>
                  <a:cubicBezTo>
                    <a:pt x="120" y="61"/>
                    <a:pt x="132" y="61"/>
                    <a:pt x="132" y="51"/>
                  </a:cubicBezTo>
                  <a:close/>
                  <a:moveTo>
                    <a:pt x="52" y="41"/>
                  </a:moveTo>
                  <a:cubicBezTo>
                    <a:pt x="56" y="27"/>
                    <a:pt x="67" y="18"/>
                    <a:pt x="82" y="18"/>
                  </a:cubicBezTo>
                  <a:cubicBezTo>
                    <a:pt x="98" y="18"/>
                    <a:pt x="107" y="27"/>
                    <a:pt x="111" y="41"/>
                  </a:cubicBezTo>
                  <a:cubicBezTo>
                    <a:pt x="111" y="41"/>
                    <a:pt x="52" y="41"/>
                    <a:pt x="52" y="41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0DB11A9B9CA4191F3E1D16419F757" ma:contentTypeVersion="4" ma:contentTypeDescription="Create a new document." ma:contentTypeScope="" ma:versionID="ec89ac08d684048917fc11992d88ccf5">
  <xsd:schema xmlns:xsd="http://www.w3.org/2001/XMLSchema" xmlns:p="http://schemas.microsoft.com/office/2006/metadata/properties" xmlns:ns2="3b9d7c4c-8b8f-442a-a04d-4b31142b2fc0" targetNamespace="http://schemas.microsoft.com/office/2006/metadata/properties" ma:root="true" ma:fieldsID="df50a47b12cfee835a90fa5bb79fe8ae" ns2:_="">
    <xsd:import namespace="3b9d7c4c-8b8f-442a-a04d-4b31142b2fc0"/>
    <xsd:element name="properties">
      <xsd:complexType>
        <xsd:sequence>
          <xsd:element name="documentManagement">
            <xsd:complexType>
              <xsd:all>
                <xsd:element ref="ns2:Type_x0020_of_x0020_docum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b9d7c4c-8b8f-442a-a04d-4b31142b2fc0" elementFormDefault="qualified">
    <xsd:import namespace="http://schemas.microsoft.com/office/2006/documentManagement/types"/>
    <xsd:element name="Type_x0020_of_x0020_document" ma:index="8" nillable="true" ma:displayName="Type of document" ma:default="Other" ma:format="Dropdown" ma:internalName="Type_x0020_of_x0020_document">
      <xsd:simpleType>
        <xsd:restriction base="dms:Choice">
          <xsd:enumeration value="Offer"/>
          <xsd:enumeration value="Test"/>
          <xsd:enumeration value="Start Up"/>
          <xsd:enumeration value="Presentation"/>
          <xsd:enumeration value="Order Confirmation"/>
          <xsd:enumeration value="Order"/>
          <xsd:enumeration value="Other"/>
          <xsd:enumeration value="Calculation"/>
          <xsd:enumeration value="Project"/>
          <xsd:enumeration value="Dimensional Drawing"/>
          <xsd:enumeration value="Workshe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ype_x0020_of_x0020_document xmlns="3b9d7c4c-8b8f-442a-a04d-4b31142b2fc0">Other</Type_x0020_of_x0020_document>
  </documentManagement>
</p:properties>
</file>

<file path=customXml/itemProps1.xml><?xml version="1.0" encoding="utf-8"?>
<ds:datastoreItem xmlns:ds="http://schemas.openxmlformats.org/officeDocument/2006/customXml" ds:itemID="{0F0DAE50-DAEC-49F9-B74A-2F4890BF3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92AF8-CB78-4499-A32A-5CFE73143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d7c4c-8b8f-442a-a04d-4b31142b2fc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67BE59D-14A7-4B99-8CEE-D7C0719881B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b9d7c4c-8b8f-442a-a04d-4b31142b2fc0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5684</TotalTime>
  <Words>314</Words>
  <Application>Microsoft Office PowerPoint</Application>
  <PresentationFormat>Lettera USA (21,6x27,9 cm)</PresentationFormat>
  <Paragraphs>42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Blank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Encore Marketing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</dc:creator>
  <cp:lastModifiedBy>Massimo</cp:lastModifiedBy>
  <cp:revision>617</cp:revision>
  <cp:lastPrinted>2004-01-23T14:04:19Z</cp:lastPrinted>
  <dcterms:created xsi:type="dcterms:W3CDTF">2003-12-09T16:56:02Z</dcterms:created>
  <dcterms:modified xsi:type="dcterms:W3CDTF">2012-10-19T10:42:23Z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eting Date">
    <vt:lpwstr>2007-04-10T00:00:00Z</vt:lpwstr>
  </property>
</Properties>
</file>